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76" r:id="rId2"/>
    <p:sldId id="619" r:id="rId3"/>
    <p:sldId id="621" r:id="rId4"/>
    <p:sldId id="620" r:id="rId5"/>
    <p:sldId id="622" r:id="rId6"/>
    <p:sldId id="623" r:id="rId7"/>
    <p:sldId id="624" r:id="rId8"/>
    <p:sldId id="625" r:id="rId9"/>
    <p:sldId id="626" r:id="rId10"/>
    <p:sldId id="627" r:id="rId11"/>
    <p:sldId id="655" r:id="rId12"/>
    <p:sldId id="656" r:id="rId13"/>
    <p:sldId id="657" r:id="rId14"/>
    <p:sldId id="658" r:id="rId15"/>
    <p:sldId id="628" r:id="rId16"/>
    <p:sldId id="630" r:id="rId17"/>
    <p:sldId id="629" r:id="rId18"/>
    <p:sldId id="631" r:id="rId19"/>
    <p:sldId id="632" r:id="rId20"/>
    <p:sldId id="633" r:id="rId21"/>
    <p:sldId id="634" r:id="rId22"/>
    <p:sldId id="635" r:id="rId23"/>
    <p:sldId id="636" r:id="rId24"/>
    <p:sldId id="637" r:id="rId25"/>
    <p:sldId id="638" r:id="rId26"/>
    <p:sldId id="639" r:id="rId27"/>
    <p:sldId id="640" r:id="rId28"/>
    <p:sldId id="642" r:id="rId29"/>
    <p:sldId id="641" r:id="rId30"/>
    <p:sldId id="652" r:id="rId31"/>
    <p:sldId id="653" r:id="rId32"/>
    <p:sldId id="654" r:id="rId33"/>
    <p:sldId id="646" r:id="rId34"/>
    <p:sldId id="648" r:id="rId35"/>
    <p:sldId id="649" r:id="rId36"/>
    <p:sldId id="651" r:id="rId3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72BBDC"/>
    <a:srgbClr val="65B5D9"/>
    <a:srgbClr val="87C5E1"/>
    <a:srgbClr val="99CCFF"/>
    <a:srgbClr val="A7D2FF"/>
    <a:srgbClr val="3366FF"/>
    <a:srgbClr val="DBA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94646"/>
  </p:normalViewPr>
  <p:slideViewPr>
    <p:cSldViewPr snapToGrid="0">
      <p:cViewPr varScale="1">
        <p:scale>
          <a:sx n="103" d="100"/>
          <a:sy n="103" d="100"/>
        </p:scale>
        <p:origin x="19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183" y="0"/>
            <a:ext cx="3171359" cy="479403"/>
          </a:xfrm>
          <a:prstGeom prst="rect">
            <a:avLst/>
          </a:prstGeom>
        </p:spPr>
        <p:txBody>
          <a:bodyPr vert="horz" lIns="91428" tIns="45714" rIns="91428" bIns="4571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1428" tIns="45714" rIns="91428" bIns="4571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183" y="9120156"/>
            <a:ext cx="3171359" cy="479403"/>
          </a:xfrm>
          <a:prstGeom prst="rect">
            <a:avLst/>
          </a:prstGeom>
        </p:spPr>
        <p:txBody>
          <a:bodyPr vert="horz" wrap="square" lIns="91428" tIns="45714" rIns="91428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0EDB337-1A4B-2047-B21A-A3D64602AE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748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843" y="0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9" tIns="48325" rIns="96649" bIns="4832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53" y="4560899"/>
            <a:ext cx="5851496" cy="4319555"/>
          </a:xfrm>
          <a:prstGeom prst="rect">
            <a:avLst/>
          </a:prstGeom>
        </p:spPr>
        <p:txBody>
          <a:bodyPr vert="horz" lIns="96649" tIns="48325" rIns="96649" bIns="4832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56"/>
            <a:ext cx="3169699" cy="479403"/>
          </a:xfrm>
          <a:prstGeom prst="rect">
            <a:avLst/>
          </a:prstGeom>
        </p:spPr>
        <p:txBody>
          <a:bodyPr vert="horz" lIns="96649" tIns="48325" rIns="96649" bIns="483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843" y="9120156"/>
            <a:ext cx="3169699" cy="479403"/>
          </a:xfrm>
          <a:prstGeom prst="rect">
            <a:avLst/>
          </a:prstGeom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charset="0"/>
              </a:defRPr>
            </a:lvl1pPr>
          </a:lstStyle>
          <a:p>
            <a:fld id="{2509EE4C-65C6-D14D-9C85-9B27CCE2DC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6445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0F78BC7-D1B2-4B3C-AA27-05F158C37269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1311952-1A38-4A53-9768-B4F19569065D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\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0F78BC7-D1B2-4B3C-AA27-05F158C37269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t>31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30250"/>
            <a:ext cx="4799013" cy="359886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31213" y="4560392"/>
            <a:ext cx="5852775" cy="4320896"/>
          </a:xfrm>
          <a:noFill/>
          <a:ln/>
        </p:spPr>
        <p:txBody>
          <a:bodyPr tIns="9809"/>
          <a:lstStyle/>
          <a:p>
            <a:pPr algn="just" eaLnBrk="1">
              <a:lnSpc>
                <a:spcPct val="93000"/>
              </a:lnSpc>
              <a:spcBef>
                <a:spcPct val="0"/>
              </a:spcBef>
              <a:tabLst>
                <a:tab pos="670902" algn="l"/>
                <a:tab pos="1341804" algn="l"/>
                <a:tab pos="2012705" algn="l"/>
                <a:tab pos="2683607" algn="l"/>
                <a:tab pos="3354509" algn="l"/>
                <a:tab pos="4025411" algn="l"/>
                <a:tab pos="4696313" algn="l"/>
                <a:tab pos="5367214" algn="l"/>
              </a:tabLst>
            </a:pPr>
            <a:r>
              <a:t> Map of the Gulf of California, Mexico. The numbered sites correspond to: (1) Rocas Consag; (2) San Jorge; (3) Los Lobos; (4) Granito; (5) Los Cantiles; (6) Los Machos; (7) El Partido; (8) Rasito; (9) San Esteban; (10) San Pedro Martir; (11) San Pedro Nolasco; (12) Los Islotes; (13) Farallon de San Ignacio. Circles show the four subpopulations selected by the best‐fit model (Table 1).</a:t>
            </a:r>
          </a:p>
          <a:p>
            <a:endParaRPr/>
          </a:p>
          <a:p>
            <a:r>
              <a:rPr lang="en-GB"/>
              <a:t>© IF THIS IMAGE HAS BEEN PROVIDED BY OR IS OWNED BY A THIRD PARTY, AS INDICATED IN THE CAPTION LINE, THEN FURTHER PERMISSION MAY BE NEEDED BEFORE ANY FURTHER USE. PLEASE CONTACT WILEY'S PERMISSIONS DEPARTMENT ON PERMISSIONS@WILEY.COM OR USE THE RIGHTSLINK SERVICE BY CLICKING ON THE 'REQUEST PERMISSION' LINK ACCOMPANYING THIS ARTICLE. WILEY OR AUTHOR OWNED IMAGES MAY BE USED FOR NON-COMMERCIAL PURPOSES, SUBJECT TO PROPER CITATION OF THE ARTICLE, AUTHOR, AND PUBLISHER.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8EFFF12-A9CA-4B7D-BD82-C20626F6E180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FBA0C2F-F99A-4869-99B3-B963BE744405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6D85597-2DF8-41A5-A2B7-8607A4C7C868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02A192-2B88-496A-9583-5A6FE58056E2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B1AD410-67DC-4190-AD6C-6C9EC163D06F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15C8B06-EFA9-4BFE-A0FA-7495002C837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86364AF-8A8E-4234-A625-1140555211CE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DEC57A4-0E32-4043-A0C1-1485F1456F77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C920C7C-EEF1-4FDD-8191-554308BB2F4F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Add the subpopulation and remind that we suppose there are 3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A5DF23A-3D5D-412C-9260-8033CF35D360}" type="slidenum">
              <a:rPr lang="en-US" altLang="en-US" smtClean="0"/>
              <a:pPr/>
              <a:t>26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Color coding; remind that these are logged data;  next slide different structures….   Z matrices with different structures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8311">
              <a:defRPr>
                <a:solidFill>
                  <a:schemeClr val="tx1"/>
                </a:solidFill>
                <a:latin typeface="Arial" charset="0"/>
              </a:defRPr>
            </a:lvl1pPr>
            <a:lvl2pPr marL="742901" indent="-285731" defTabSz="968311">
              <a:defRPr>
                <a:solidFill>
                  <a:schemeClr val="tx1"/>
                </a:solidFill>
                <a:latin typeface="Arial" charset="0"/>
              </a:defRPr>
            </a:lvl2pPr>
            <a:lvl3pPr marL="1142924" indent="-228585" defTabSz="968311">
              <a:defRPr>
                <a:solidFill>
                  <a:schemeClr val="tx1"/>
                </a:solidFill>
                <a:latin typeface="Arial" charset="0"/>
              </a:defRPr>
            </a:lvl3pPr>
            <a:lvl4pPr marL="1600093" indent="-228585" defTabSz="968311">
              <a:defRPr>
                <a:solidFill>
                  <a:schemeClr val="tx1"/>
                </a:solidFill>
                <a:latin typeface="Arial" charset="0"/>
              </a:defRPr>
            </a:lvl4pPr>
            <a:lvl5pPr marL="2057264" indent="-228585" defTabSz="968311">
              <a:defRPr>
                <a:solidFill>
                  <a:schemeClr val="tx1"/>
                </a:solidFill>
                <a:latin typeface="Arial" charset="0"/>
              </a:defRPr>
            </a:lvl5pPr>
            <a:lvl6pPr marL="251443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60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773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5942" indent="-228585" defTabSz="96831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A8CA0C4-D540-4F9A-9C2A-F835DD40972D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Show where R comes from; different structures;  5x5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9C7A46-807F-594A-BB52-0034AE28EA2B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3BF498-4EC7-7448-9980-65C486CEBF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9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7263A3-DC0C-0040-A4EE-2E4A743E308E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DA692C-B4A3-DE4D-BB25-78EB9D7143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3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415DF5-7FE4-5C4A-B368-40F2A30E79A6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9D6DA-46AB-7F45-8DD1-43A8BC738C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89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578EE-BCEB-4051-A285-26BC777267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7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10000"/>
            <a:ext cx="4038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F0D66-659B-4279-8842-55C008708E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84614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8226720" cy="219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481" y="3935934"/>
            <a:ext cx="8226720" cy="219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65E9B0-7DA8-466E-963D-86F25D5E43B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95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6245FA-5CFE-A24D-ABED-51C4E147ED5E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332F2-3E96-CB4C-8B40-A586B42C1D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AE515-B063-8646-827D-39D237AFC359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8DBC8-D81F-3A4E-BD25-9DA6F7008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2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ABE9C3-9408-A647-85A8-38FF505521A5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86168-52AB-5B4E-875B-556DA9E13B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20C63A-75FE-7644-ADD2-DA84DF147B67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665149-1ECC-3543-93FA-A0AA6E8BC8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6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705CFF-A034-CB43-8015-73F5D09A2C69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AF6BB-CFF9-B94A-8CBB-272A9C05BC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F0E4E-8967-4B42-B40A-B6B12FDAC717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40386-D5D8-5342-B090-47A517AD16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9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2C29B5-F642-2F4D-AA50-08BDB6B70E07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48043-52E7-D741-BA3E-A4B03363AD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2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A4AB6-8FAB-4748-88C8-9E6EADEECC32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F6C73-124E-3346-B5DB-E86A8A9B93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AA31E9F-EA06-3845-874E-648AA703E51E}" type="datetime1">
              <a:rPr lang="en-US"/>
              <a:pPr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C3EB6951-4E4D-9E4A-A6DA-7A5E4525F96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8.w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onlinelibrary.wiley.com/doi/10.1111/j.1365-2664.2009.01745.x/full#f1" TargetMode="External"/><Relationship Id="rId5" Type="http://schemas.openxmlformats.org/officeDocument/2006/relationships/hyperlink" Target="http://onlinelibrary.wiley.com/doi/10.1111/jpe.2010.47.issue-1/issuetoc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1.png"/><Relationship Id="rId4" Type="http://schemas.openxmlformats.org/officeDocument/2006/relationships/image" Target="../media/image5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47725" y="782347"/>
            <a:ext cx="7448550" cy="206533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Introduction to multivariate state-space models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2951163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Eli Holmes</a:t>
            </a: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dirty="0">
                <a:latin typeface="Calibri" charset="0"/>
              </a:rPr>
              <a:t>21 January 2021</a:t>
            </a:r>
          </a:p>
        </p:txBody>
      </p:sp>
    </p:spTree>
    <p:extLst>
      <p:ext uri="{BB962C8B-B14F-4D97-AF65-F5344CB8AC3E}">
        <p14:creationId xmlns:p14="http://schemas.microsoft.com/office/powerpoint/2010/main" val="3442548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tx2"/>
                </a:solidFill>
              </a:rPr>
              <a:t>Example of errors coming from these variance-covariance matrices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7763"/>
            <a:ext cx="6167438" cy="54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2133600" y="1271588"/>
            <a:ext cx="1633538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unconstrained</a:t>
            </a:r>
          </a:p>
        </p:txBody>
      </p:sp>
      <p:sp>
        <p:nvSpPr>
          <p:cNvPr id="13317" name="TextBox 7"/>
          <p:cNvSpPr txBox="1">
            <a:spLocks noChangeArrowheads="1"/>
          </p:cNvSpPr>
          <p:nvPr/>
        </p:nvSpPr>
        <p:spPr bwMode="auto">
          <a:xfrm>
            <a:off x="5181600" y="1271588"/>
            <a:ext cx="1570038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equal var-cov</a:t>
            </a:r>
          </a:p>
        </p:txBody>
      </p:sp>
      <p:sp>
        <p:nvSpPr>
          <p:cNvPr id="13318" name="TextBox 8"/>
          <p:cNvSpPr txBox="1">
            <a:spLocks noChangeArrowheads="1"/>
          </p:cNvSpPr>
          <p:nvPr/>
        </p:nvSpPr>
        <p:spPr bwMode="auto">
          <a:xfrm>
            <a:off x="1898650" y="4014788"/>
            <a:ext cx="2133600" cy="369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diagonal and equal</a:t>
            </a:r>
          </a:p>
        </p:txBody>
      </p:sp>
      <p:sp>
        <p:nvSpPr>
          <p:cNvPr id="13319" name="TextBox 9"/>
          <p:cNvSpPr txBox="1">
            <a:spLocks noChangeArrowheads="1"/>
          </p:cNvSpPr>
          <p:nvPr/>
        </p:nvSpPr>
        <p:spPr bwMode="auto">
          <a:xfrm>
            <a:off x="4770438" y="4017963"/>
            <a:ext cx="2390775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diagonal and unequal</a:t>
            </a:r>
          </a:p>
        </p:txBody>
      </p:sp>
      <p:sp>
        <p:nvSpPr>
          <p:cNvPr id="13320" name="TextBox 6"/>
          <p:cNvSpPr txBox="1">
            <a:spLocks noChangeArrowheads="1"/>
          </p:cNvSpPr>
          <p:nvPr/>
        </p:nvSpPr>
        <p:spPr bwMode="auto">
          <a:xfrm>
            <a:off x="115725" y="2500637"/>
            <a:ext cx="111591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error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= how much the pop. growth rate is above or below average</a:t>
            </a:r>
          </a:p>
        </p:txBody>
      </p:sp>
      <p:sp>
        <p:nvSpPr>
          <p:cNvPr id="13321" name="TextBox 10"/>
          <p:cNvSpPr txBox="1">
            <a:spLocks noChangeArrowheads="1"/>
          </p:cNvSpPr>
          <p:nvPr/>
        </p:nvSpPr>
        <p:spPr bwMode="auto">
          <a:xfrm>
            <a:off x="551641" y="6529226"/>
            <a:ext cx="26869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latin typeface="Arial" charset="0"/>
              </a:rPr>
              <a:t>mvrnorm</a:t>
            </a:r>
            <a:r>
              <a:rPr lang="en-US" altLang="en-US" sz="1400" dirty="0">
                <a:latin typeface="Arial" charset="0"/>
              </a:rPr>
              <a:t>(10,rep(0,3),</a:t>
            </a:r>
            <a:r>
              <a:rPr lang="en-US" altLang="en-US" sz="1400" dirty="0" err="1">
                <a:latin typeface="Arial" charset="0"/>
              </a:rPr>
              <a:t>diag</a:t>
            </a:r>
            <a:r>
              <a:rPr lang="en-US" altLang="en-US" sz="1400" dirty="0">
                <a:latin typeface="Arial" charset="0"/>
              </a:rPr>
              <a:t>(.1,3))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7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0"/>
            <a:ext cx="8229600" cy="1143000"/>
          </a:xfrm>
        </p:spPr>
        <p:txBody>
          <a:bodyPr/>
          <a:lstStyle/>
          <a:p>
            <a:r>
              <a:rPr lang="en-US" sz="3600" dirty="0"/>
              <a:t>Fitting MARSS models using the MARSS 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298"/>
            <a:ext cx="8229600" cy="4525963"/>
          </a:xfrm>
        </p:spPr>
        <p:txBody>
          <a:bodyPr/>
          <a:lstStyle/>
          <a:p>
            <a:r>
              <a:rPr lang="en-US" dirty="0"/>
              <a:t>Fits MARSS models</a:t>
            </a:r>
          </a:p>
          <a:p>
            <a:r>
              <a:rPr lang="en-US" i="1" dirty="0"/>
              <a:t>Model specification is 1-to-1 with the equation for the model</a:t>
            </a:r>
          </a:p>
          <a:p>
            <a:r>
              <a:rPr lang="en-US" dirty="0"/>
              <a:t>General, fits any MARSS model with Gaussian errors.</a:t>
            </a:r>
            <a:endParaRPr lang="en-US" sz="2800" dirty="0"/>
          </a:p>
          <a:p>
            <a:r>
              <a:rPr lang="en-US" sz="2800" b="1" dirty="0"/>
              <a:t>BUT</a:t>
            </a:r>
          </a:p>
          <a:p>
            <a:r>
              <a:rPr lang="en-US" sz="2800" dirty="0"/>
              <a:t>Maximum likelihood</a:t>
            </a:r>
          </a:p>
          <a:p>
            <a:r>
              <a:rPr lang="en-US" sz="2800" dirty="0"/>
              <a:t>Slow for large data sets.  Huge speed improvements are possible by coding their models in TMB (or ADMB or </a:t>
            </a:r>
            <a:r>
              <a:rPr lang="en-US" sz="2800" dirty="0" err="1"/>
              <a:t>greta</a:t>
            </a:r>
            <a:r>
              <a:rPr lang="en-US" sz="2800" dirty="0"/>
              <a:t>). Mark will talk about this.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45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69" y="0"/>
            <a:ext cx="8229600" cy="1143000"/>
          </a:xfrm>
        </p:spPr>
        <p:txBody>
          <a:bodyPr/>
          <a:lstStyle/>
          <a:p>
            <a:r>
              <a:rPr lang="en-US" dirty="0"/>
              <a:t>MARSS R Package Model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4298"/>
            <a:ext cx="8229600" cy="4525963"/>
          </a:xfrm>
        </p:spPr>
        <p:txBody>
          <a:bodyPr/>
          <a:lstStyle/>
          <a:p>
            <a:endParaRPr lang="en-US" sz="1400" dirty="0"/>
          </a:p>
          <a:p>
            <a:pPr marL="0" indent="0" algn="ctr">
              <a:buNone/>
            </a:pPr>
            <a:r>
              <a:rPr lang="en-US" sz="2400" dirty="0"/>
              <a:t>X(t) = </a:t>
            </a:r>
            <a:r>
              <a:rPr lang="en-US" sz="2400" b="1" dirty="0">
                <a:solidFill>
                  <a:srgbClr val="FF0000"/>
                </a:solidFill>
              </a:rPr>
              <a:t>B</a:t>
            </a:r>
            <a:r>
              <a:rPr lang="en-US" sz="2400" dirty="0"/>
              <a:t> X(t-1) + </a:t>
            </a:r>
            <a:r>
              <a:rPr lang="en-US" sz="2400" b="1" dirty="0">
                <a:solidFill>
                  <a:srgbClr val="FF0000"/>
                </a:solidFill>
              </a:rPr>
              <a:t>U</a:t>
            </a:r>
            <a:r>
              <a:rPr lang="en-US" sz="2400" dirty="0"/>
              <a:t> + w(t), w(t) ~ N(0, </a:t>
            </a:r>
            <a:r>
              <a:rPr lang="en-US" sz="2400" b="1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)</a:t>
            </a:r>
          </a:p>
          <a:p>
            <a:pPr marL="0" indent="0" algn="ctr">
              <a:buNone/>
            </a:pPr>
            <a:r>
              <a:rPr lang="en-US" sz="2400" dirty="0"/>
              <a:t>Y(t) = </a:t>
            </a:r>
            <a:r>
              <a:rPr lang="en-US" sz="2400" b="1" dirty="0">
                <a:solidFill>
                  <a:srgbClr val="FF0000"/>
                </a:solidFill>
              </a:rPr>
              <a:t>Z</a:t>
            </a:r>
            <a:r>
              <a:rPr lang="en-US" sz="2400" dirty="0"/>
              <a:t> X(t) + 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 + v(t), v(t) ~ N(0,</a:t>
            </a:r>
            <a:r>
              <a:rPr lang="en-US" sz="2400" b="1" dirty="0">
                <a:solidFill>
                  <a:srgbClr val="FF0000"/>
                </a:solidFill>
              </a:rPr>
              <a:t>R</a:t>
            </a:r>
            <a:r>
              <a:rPr lang="en-US" sz="2400" dirty="0"/>
              <a:t>)</a:t>
            </a:r>
          </a:p>
          <a:p>
            <a:endParaRPr lang="en-US" sz="1400" dirty="0"/>
          </a:p>
          <a:p>
            <a:r>
              <a:rPr lang="en-US" sz="1800" b="1" dirty="0">
                <a:latin typeface="Courier" pitchFamily="49" charset="0"/>
              </a:rPr>
              <a:t>fit2=MARSS(</a:t>
            </a:r>
            <a:r>
              <a:rPr lang="en-US" sz="1800" b="1" dirty="0" err="1">
                <a:latin typeface="Courier" pitchFamily="49" charset="0"/>
              </a:rPr>
              <a:t>y,model</a:t>
            </a:r>
            <a:r>
              <a:rPr lang="en-US" sz="1800" b="1" dirty="0">
                <a:latin typeface="Courier" pitchFamily="49" charset="0"/>
              </a:rPr>
              <a:t>=</a:t>
            </a:r>
            <a:r>
              <a:rPr lang="en-US" sz="1800" b="1" dirty="0" err="1">
                <a:latin typeface="Courier" pitchFamily="49" charset="0"/>
              </a:rPr>
              <a:t>mod.list</a:t>
            </a:r>
            <a:r>
              <a:rPr lang="en-US" sz="1800" b="1" dirty="0">
                <a:latin typeface="Courier" pitchFamily="49" charset="0"/>
              </a:rPr>
              <a:t>)</a:t>
            </a:r>
          </a:p>
          <a:p>
            <a:endParaRPr lang="en-US" sz="1800" dirty="0"/>
          </a:p>
          <a:p>
            <a:r>
              <a:rPr lang="en-US" sz="2400" b="1" dirty="0">
                <a:latin typeface="Courier" pitchFamily="49" charset="0"/>
              </a:rPr>
              <a:t>y</a:t>
            </a:r>
            <a:r>
              <a:rPr lang="en-US" sz="2400" dirty="0"/>
              <a:t> is data; </a:t>
            </a:r>
            <a:r>
              <a:rPr lang="en-US" sz="2400" b="1" dirty="0">
                <a:latin typeface="Courier" pitchFamily="49" charset="0"/>
              </a:rPr>
              <a:t>model</a:t>
            </a:r>
            <a:r>
              <a:rPr lang="en-US" sz="2400" dirty="0"/>
              <a:t> tells MARSS what the parameters are</a:t>
            </a:r>
          </a:p>
          <a:p>
            <a:r>
              <a:rPr lang="en-US" sz="2400" dirty="0"/>
              <a:t>The parameters are MATRICES</a:t>
            </a:r>
          </a:p>
          <a:p>
            <a:r>
              <a:rPr lang="en-US" sz="2400" dirty="0"/>
              <a:t>You write matrices just like they appear in your model on paper. Matrices must be MATRICES (not scalars, not vectors)</a:t>
            </a:r>
          </a:p>
          <a:p>
            <a:r>
              <a:rPr lang="en-US" sz="2400" dirty="0"/>
              <a:t>You pass </a:t>
            </a:r>
            <a:r>
              <a:rPr lang="en-US" sz="2400" b="1" dirty="0">
                <a:latin typeface="Courier" pitchFamily="49" charset="0"/>
              </a:rPr>
              <a:t>model</a:t>
            </a:r>
            <a:r>
              <a:rPr lang="en-US" sz="2400" dirty="0"/>
              <a:t> to MARSS as a list</a:t>
            </a:r>
          </a:p>
          <a:p>
            <a:endParaRPr lang="en-US" sz="14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61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5" y="353373"/>
            <a:ext cx="8229600" cy="955166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X(t) =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/>
              <a:t> X(t-1) + </a:t>
            </a:r>
            <a:r>
              <a:rPr lang="en-US" sz="2000" b="1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 + w(t), w(t) ~ N(0, </a:t>
            </a:r>
            <a:r>
              <a:rPr lang="en-US" sz="2000" b="1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</a:t>
            </a:r>
          </a:p>
          <a:p>
            <a:pPr marL="0" indent="0" algn="ctr">
              <a:buNone/>
            </a:pPr>
            <a:r>
              <a:rPr lang="en-US" sz="2000" dirty="0"/>
              <a:t>Y(t) = </a:t>
            </a:r>
            <a:r>
              <a:rPr lang="en-US" sz="2000" b="1" dirty="0">
                <a:solidFill>
                  <a:srgbClr val="FF0000"/>
                </a:solidFill>
              </a:rPr>
              <a:t>Z</a:t>
            </a:r>
            <a:r>
              <a:rPr lang="en-US" sz="2000" dirty="0"/>
              <a:t> X(t) +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/>
              <a:t> + v(t), v(t) ~ N(0,</a:t>
            </a:r>
            <a:r>
              <a:rPr lang="en-US" sz="2000" b="1" dirty="0">
                <a:solidFill>
                  <a:srgbClr val="FF0000"/>
                </a:solidFill>
              </a:rPr>
              <a:t>R</a:t>
            </a:r>
            <a:r>
              <a:rPr lang="en-US" sz="2000" dirty="0"/>
              <a:t>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30824" y="1462545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say we want to fit this model: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88" y="2027840"/>
            <a:ext cx="5279760" cy="13617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67" y="4433395"/>
            <a:ext cx="5943600" cy="1123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9484" y="3963873"/>
            <a:ext cx="224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in matrix form: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40644" y="790646"/>
            <a:ext cx="1916575" cy="406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  <a:p>
            <a:pPr marL="0" indent="0">
              <a:buFont typeface="Arial" charset="0"/>
              <a:buNone/>
            </a:pPr>
            <a:endParaRPr lang="en-US" sz="1400" dirty="0"/>
          </a:p>
          <a:p>
            <a:pPr marL="0" indent="0">
              <a:buFont typeface="Arial" charset="0"/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U=matrix(“u"),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x0=matrix(0),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B=matrix(1),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Q=matrix(0.1),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Z=matrix(1),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A=matrix(0),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R=matrix("r"),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</a:t>
            </a:r>
            <a:r>
              <a:rPr lang="en-US" sz="2000" dirty="0" err="1"/>
              <a:t>tinitx</a:t>
            </a:r>
            <a:r>
              <a:rPr lang="en-US" sz="2000" dirty="0"/>
              <a:t>=0)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40644" y="5310681"/>
            <a:ext cx="1916575" cy="127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  Q=matrix(0.1)</a:t>
            </a:r>
          </a:p>
          <a:p>
            <a:pPr marL="0" indent="0">
              <a:buFont typeface="Arial" charset="0"/>
              <a:buNone/>
            </a:pP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7874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185" y="353372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X(t) =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n-US" sz="2000" dirty="0"/>
              <a:t> X(t-1) + </a:t>
            </a:r>
            <a:r>
              <a:rPr lang="en-US" sz="2000" b="1" dirty="0">
                <a:solidFill>
                  <a:srgbClr val="FF0000"/>
                </a:solidFill>
              </a:rPr>
              <a:t>U</a:t>
            </a:r>
            <a:r>
              <a:rPr lang="en-US" sz="2000" dirty="0"/>
              <a:t> + w(t), w(t) ~ N(0, </a:t>
            </a:r>
            <a:r>
              <a:rPr lang="en-US" sz="2000" b="1" dirty="0">
                <a:solidFill>
                  <a:srgbClr val="FF0000"/>
                </a:solidFill>
              </a:rPr>
              <a:t>Q</a:t>
            </a:r>
            <a:r>
              <a:rPr lang="en-US" sz="2000" dirty="0"/>
              <a:t>)</a:t>
            </a:r>
          </a:p>
          <a:p>
            <a:pPr marL="0" indent="0" algn="ctr">
              <a:buNone/>
            </a:pPr>
            <a:r>
              <a:rPr lang="en-US" sz="2000" dirty="0"/>
              <a:t>Y(t) = </a:t>
            </a:r>
            <a:r>
              <a:rPr lang="en-US" sz="2000" b="1" dirty="0">
                <a:solidFill>
                  <a:srgbClr val="FF0000"/>
                </a:solidFill>
              </a:rPr>
              <a:t>Z</a:t>
            </a:r>
            <a:r>
              <a:rPr lang="en-US" sz="2000" dirty="0"/>
              <a:t> X(t) +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n-US" sz="2000" dirty="0"/>
              <a:t> + v(t), v(t) ~ N(0,</a:t>
            </a:r>
            <a:r>
              <a:rPr lang="en-US" sz="2000" b="1" dirty="0">
                <a:solidFill>
                  <a:srgbClr val="FF0000"/>
                </a:solidFill>
              </a:rPr>
              <a:t>R</a:t>
            </a:r>
            <a:r>
              <a:rPr lang="en-US" sz="2000" dirty="0"/>
              <a:t>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000" dirty="0" err="1"/>
              <a:t>mod.list</a:t>
            </a:r>
            <a:r>
              <a:rPr lang="en-US" sz="2000" dirty="0"/>
              <a:t>=list(</a:t>
            </a:r>
          </a:p>
          <a:p>
            <a:pPr marL="0" indent="0">
              <a:buNone/>
            </a:pPr>
            <a:r>
              <a:rPr lang="en-US" sz="2000" dirty="0"/>
              <a:t>  U=matrix(“u"),</a:t>
            </a:r>
          </a:p>
          <a:p>
            <a:pPr marL="0" indent="0">
              <a:buNone/>
            </a:pPr>
            <a:r>
              <a:rPr lang="en-US" sz="2000" dirty="0"/>
              <a:t>  x0=matrix(0),</a:t>
            </a:r>
          </a:p>
          <a:p>
            <a:pPr marL="0" indent="0">
              <a:buNone/>
            </a:pPr>
            <a:r>
              <a:rPr lang="en-US" sz="2000" dirty="0"/>
              <a:t>  B=matrix(1),</a:t>
            </a:r>
          </a:p>
          <a:p>
            <a:pPr marL="0" indent="0">
              <a:buNone/>
            </a:pPr>
            <a:r>
              <a:rPr lang="en-US" sz="2000" dirty="0"/>
              <a:t>  Q=matrix(0.1),</a:t>
            </a:r>
          </a:p>
          <a:p>
            <a:pPr marL="0" indent="0">
              <a:buNone/>
            </a:pPr>
            <a:r>
              <a:rPr lang="en-US" sz="2000" dirty="0"/>
              <a:t>  Z=matrix(1,2,1),</a:t>
            </a:r>
          </a:p>
          <a:p>
            <a:pPr marL="0" indent="0">
              <a:buNone/>
            </a:pPr>
            <a:r>
              <a:rPr lang="en-US" sz="2000" dirty="0"/>
              <a:t>  A= matrix(list(0,"a2"),2,1),</a:t>
            </a:r>
          </a:p>
          <a:p>
            <a:pPr marL="0" indent="0">
              <a:buNone/>
            </a:pPr>
            <a:r>
              <a:rPr lang="en-US" sz="2000" dirty="0"/>
              <a:t>  R=</a:t>
            </a:r>
            <a:r>
              <a:rPr lang="pt-BR" sz="2000" dirty="0"/>
              <a:t> matrix(list("r",0,0,"r"),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tinitx</a:t>
            </a:r>
            <a:r>
              <a:rPr lang="en-US" sz="2000" dirty="0"/>
              <a:t>=0)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28562" y="1514549"/>
            <a:ext cx="486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say we want to fit a model where two sites are sampling temperature x in a lake: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98" y="2885091"/>
            <a:ext cx="5312151" cy="2520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4445" y="241770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temperature model: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081" y="3651773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two temperature sensors:</a:t>
            </a:r>
          </a:p>
        </p:txBody>
      </p:sp>
    </p:spTree>
    <p:extLst>
      <p:ext uri="{BB962C8B-B14F-4D97-AF65-F5344CB8AC3E}">
        <p14:creationId xmlns:p14="http://schemas.microsoft.com/office/powerpoint/2010/main" val="83833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Some short examples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381000" y="1371600"/>
            <a:ext cx="8305800" cy="2286000"/>
          </a:xfrm>
        </p:spPr>
        <p:txBody>
          <a:bodyPr/>
          <a:lstStyle/>
          <a:p>
            <a:pPr>
              <a:defRPr/>
            </a:pPr>
            <a:r>
              <a:rPr lang="en-US" dirty="0"/>
              <a:t>marss_example_1.R</a:t>
            </a:r>
          </a:p>
          <a:p>
            <a:pPr>
              <a:defRPr/>
            </a:pPr>
            <a:r>
              <a:rPr lang="en-US" dirty="0"/>
              <a:t>marss_example_2.R</a:t>
            </a:r>
          </a:p>
          <a:p>
            <a:pPr>
              <a:defRPr/>
            </a:pPr>
            <a:r>
              <a:rPr lang="en-US" dirty="0"/>
              <a:t>marss_example_3.R</a:t>
            </a:r>
          </a:p>
          <a:p>
            <a:pPr marL="0" indent="0">
              <a:buFontTx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29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3379788" cy="385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AutoShape 21"/>
          <p:cNvSpPr>
            <a:spLocks noChangeArrowheads="1"/>
          </p:cNvSpPr>
          <p:nvPr/>
        </p:nvSpPr>
        <p:spPr bwMode="auto">
          <a:xfrm>
            <a:off x="-609600" y="1219200"/>
            <a:ext cx="5105400" cy="5867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An example: modeling the population dynamics of harbor seals in Puget Sound, WA</a:t>
            </a:r>
          </a:p>
        </p:txBody>
      </p:sp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1371600"/>
            <a:ext cx="526891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390" name="Group 18"/>
          <p:cNvGrpSpPr>
            <a:grpSpLocks/>
          </p:cNvGrpSpPr>
          <p:nvPr/>
        </p:nvGrpSpPr>
        <p:grpSpPr bwMode="auto">
          <a:xfrm>
            <a:off x="3886200" y="5105400"/>
            <a:ext cx="2286000" cy="1752600"/>
            <a:chOff x="4032" y="0"/>
            <a:chExt cx="1728" cy="1470"/>
          </a:xfrm>
        </p:grpSpPr>
        <p:pic>
          <p:nvPicPr>
            <p:cNvPr id="16392" name="Picture 8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0"/>
              <a:ext cx="1728" cy="1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393" name="Line 10"/>
            <p:cNvSpPr>
              <a:spLocks noChangeShapeType="1"/>
            </p:cNvSpPr>
            <p:nvPr/>
          </p:nvSpPr>
          <p:spPr bwMode="auto">
            <a:xfrm flipH="1">
              <a:off x="4464" y="576"/>
              <a:ext cx="576" cy="9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1" name="Line 22"/>
          <p:cNvSpPr>
            <a:spLocks noChangeShapeType="1"/>
          </p:cNvSpPr>
          <p:nvPr/>
        </p:nvSpPr>
        <p:spPr bwMode="auto">
          <a:xfrm flipV="1">
            <a:off x="3352800" y="2362200"/>
            <a:ext cx="3505200" cy="1066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43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Calibri" panose="020F0502020204030204" pitchFamily="34" charset="0"/>
              </a:rPr>
              <a:t>Multi-site data (Pacific harbor seals)</a:t>
            </a: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207168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7" descr="Harbor_Seal_(Phoca_vitulina)_0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33517-D3D7-F140-9974-940C7695B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0" y="1638300"/>
            <a:ext cx="4978400" cy="449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D088A5-AC22-174A-BB13-7CCA8ACDDD33}"/>
              </a:ext>
            </a:extLst>
          </p:cNvPr>
          <p:cNvSpPr txBox="1"/>
          <p:nvPr/>
        </p:nvSpPr>
        <p:spPr>
          <a:xfrm>
            <a:off x="3571103" y="6248400"/>
            <a:ext cx="4887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Jeffries et al. 2003. Trends and Status of Harbor Seals in WA State: 1978-1999. J of Wildlife Management 67: 208-219.</a:t>
            </a:r>
          </a:p>
        </p:txBody>
      </p:sp>
    </p:spTree>
    <p:extLst>
      <p:ext uri="{BB962C8B-B14F-4D97-AF65-F5344CB8AC3E}">
        <p14:creationId xmlns:p14="http://schemas.microsoft.com/office/powerpoint/2010/main" val="38688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088" y="1143000"/>
            <a:ext cx="5268912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8860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2" name="Oval 6"/>
          <p:cNvSpPr>
            <a:spLocks noChangeArrowheads="1"/>
          </p:cNvSpPr>
          <p:nvPr/>
        </p:nvSpPr>
        <p:spPr bwMode="auto">
          <a:xfrm rot="987523">
            <a:off x="4419600" y="1828800"/>
            <a:ext cx="2133600" cy="53340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3" name="Oval 7"/>
          <p:cNvSpPr>
            <a:spLocks noChangeArrowheads="1"/>
          </p:cNvSpPr>
          <p:nvPr/>
        </p:nvSpPr>
        <p:spPr bwMode="auto">
          <a:xfrm>
            <a:off x="6477000" y="1295400"/>
            <a:ext cx="1828800" cy="144780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4" name="Oval 8"/>
          <p:cNvSpPr>
            <a:spLocks noChangeArrowheads="1"/>
          </p:cNvSpPr>
          <p:nvPr/>
        </p:nvSpPr>
        <p:spPr bwMode="auto">
          <a:xfrm rot="1553838">
            <a:off x="6477000" y="2895600"/>
            <a:ext cx="1408113" cy="2355850"/>
          </a:xfrm>
          <a:prstGeom prst="ellipse">
            <a:avLst/>
          </a:prstGeom>
          <a:solidFill>
            <a:schemeClr val="tx1">
              <a:alpha val="4313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17415" name="Text Box 9"/>
          <p:cNvSpPr txBox="1">
            <a:spLocks noChangeArrowheads="1"/>
          </p:cNvSpPr>
          <p:nvPr/>
        </p:nvSpPr>
        <p:spPr bwMode="auto">
          <a:xfrm>
            <a:off x="457200" y="0"/>
            <a:ext cx="769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Calibri" panose="020F0502020204030204" pitchFamily="34" charset="0"/>
              </a:rPr>
              <a:t>Let’s hypothesize (and model) that the population has 3 subpopulations</a:t>
            </a:r>
          </a:p>
        </p:txBody>
      </p:sp>
      <p:sp>
        <p:nvSpPr>
          <p:cNvPr id="17416" name="Text Box 10"/>
          <p:cNvSpPr txBox="1">
            <a:spLocks noChangeArrowheads="1"/>
          </p:cNvSpPr>
          <p:nvPr/>
        </p:nvSpPr>
        <p:spPr bwMode="auto">
          <a:xfrm>
            <a:off x="4724400" y="5241925"/>
            <a:ext cx="3886200" cy="13234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alibri" panose="020F0502020204030204" pitchFamily="34" charset="0"/>
              </a:rPr>
              <a:t>Three subpopulations that are independent but have correlated population dynamics (dispersal, similar environment, etc.)</a:t>
            </a:r>
          </a:p>
        </p:txBody>
      </p:sp>
      <p:sp>
        <p:nvSpPr>
          <p:cNvPr id="17417" name="Line 11"/>
          <p:cNvSpPr>
            <a:spLocks noChangeShapeType="1"/>
          </p:cNvSpPr>
          <p:nvPr/>
        </p:nvSpPr>
        <p:spPr bwMode="auto">
          <a:xfrm flipH="1">
            <a:off x="3124200" y="1905000"/>
            <a:ext cx="175260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Line 12"/>
          <p:cNvSpPr>
            <a:spLocks noChangeShapeType="1"/>
          </p:cNvSpPr>
          <p:nvPr/>
        </p:nvSpPr>
        <p:spPr bwMode="auto">
          <a:xfrm flipH="1">
            <a:off x="3200400" y="2514600"/>
            <a:ext cx="3581400" cy="12192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9" name="Line 13"/>
          <p:cNvSpPr>
            <a:spLocks noChangeShapeType="1"/>
          </p:cNvSpPr>
          <p:nvPr/>
        </p:nvSpPr>
        <p:spPr bwMode="auto">
          <a:xfrm flipH="1">
            <a:off x="3200400" y="4572000"/>
            <a:ext cx="3200400" cy="990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0" name="Text Box 14"/>
          <p:cNvSpPr txBox="1">
            <a:spLocks noChangeArrowheads="1"/>
          </p:cNvSpPr>
          <p:nvPr/>
        </p:nvSpPr>
        <p:spPr bwMode="auto">
          <a:xfrm>
            <a:off x="914400" y="1295400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JF</a:t>
            </a:r>
          </a:p>
        </p:txBody>
      </p:sp>
      <p:sp>
        <p:nvSpPr>
          <p:cNvPr id="17421" name="Text Box 15"/>
          <p:cNvSpPr txBox="1">
            <a:spLocks noChangeArrowheads="1"/>
          </p:cNvSpPr>
          <p:nvPr/>
        </p:nvSpPr>
        <p:spPr bwMode="auto">
          <a:xfrm>
            <a:off x="914400" y="3124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</a:t>
            </a:r>
          </a:p>
        </p:txBody>
      </p:sp>
      <p:sp>
        <p:nvSpPr>
          <p:cNvPr id="17422" name="Text Box 16"/>
          <p:cNvSpPr txBox="1">
            <a:spLocks noChangeArrowheads="1"/>
          </p:cNvSpPr>
          <p:nvPr/>
        </p:nvSpPr>
        <p:spPr bwMode="auto">
          <a:xfrm>
            <a:off x="914400" y="50292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</a:t>
            </a:r>
          </a:p>
        </p:txBody>
      </p:sp>
      <p:sp>
        <p:nvSpPr>
          <p:cNvPr id="17423" name="Text Box 17"/>
          <p:cNvSpPr txBox="1">
            <a:spLocks noChangeArrowheads="1"/>
          </p:cNvSpPr>
          <p:nvPr/>
        </p:nvSpPr>
        <p:spPr bwMode="auto">
          <a:xfrm>
            <a:off x="4800600" y="1905000"/>
            <a:ext cx="1377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Strait of JF</a:t>
            </a:r>
          </a:p>
        </p:txBody>
      </p:sp>
      <p:sp>
        <p:nvSpPr>
          <p:cNvPr id="17424" name="Text Box 18"/>
          <p:cNvSpPr txBox="1">
            <a:spLocks noChangeArrowheads="1"/>
          </p:cNvSpPr>
          <p:nvPr/>
        </p:nvSpPr>
        <p:spPr bwMode="auto">
          <a:xfrm>
            <a:off x="7010400" y="1752600"/>
            <a:ext cx="793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North</a:t>
            </a:r>
          </a:p>
        </p:txBody>
      </p:sp>
      <p:sp>
        <p:nvSpPr>
          <p:cNvPr id="17425" name="Text Box 19"/>
          <p:cNvSpPr txBox="1">
            <a:spLocks noChangeArrowheads="1"/>
          </p:cNvSpPr>
          <p:nvPr/>
        </p:nvSpPr>
        <p:spPr bwMode="auto">
          <a:xfrm>
            <a:off x="6705600" y="3886200"/>
            <a:ext cx="831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  <a:latin typeface="Arial" charset="0"/>
              </a:rPr>
              <a:t>South</a:t>
            </a:r>
          </a:p>
        </p:txBody>
      </p:sp>
      <p:sp>
        <p:nvSpPr>
          <p:cNvPr id="17426" name="TextBox 1"/>
          <p:cNvSpPr txBox="1">
            <a:spLocks noChangeArrowheads="1"/>
          </p:cNvSpPr>
          <p:nvPr/>
        </p:nvSpPr>
        <p:spPr bwMode="auto">
          <a:xfrm rot="-5400000">
            <a:off x="-757238" y="3775076"/>
            <a:ext cx="242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log population size (x)</a:t>
            </a:r>
          </a:p>
        </p:txBody>
      </p:sp>
      <p:sp>
        <p:nvSpPr>
          <p:cNvPr id="17427" name="TextBox 2"/>
          <p:cNvSpPr txBox="1">
            <a:spLocks noChangeArrowheads="1"/>
          </p:cNvSpPr>
          <p:nvPr/>
        </p:nvSpPr>
        <p:spPr bwMode="auto">
          <a:xfrm>
            <a:off x="1679575" y="6445250"/>
            <a:ext cx="633413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year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80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A multivariate model for the population</a:t>
            </a:r>
            <a:br>
              <a:rPr lang="en-US" altLang="en-US" sz="2400" dirty="0">
                <a:solidFill>
                  <a:schemeClr val="tx2"/>
                </a:solidFill>
              </a:rPr>
            </a:br>
            <a:r>
              <a:rPr lang="en-US" altLang="en-US" sz="2400" dirty="0">
                <a:solidFill>
                  <a:schemeClr val="tx2"/>
                </a:solidFill>
              </a:rPr>
              <a:t>(not the observations but the actual population)</a:t>
            </a:r>
          </a:p>
        </p:txBody>
      </p:sp>
      <p:graphicFrame>
        <p:nvGraphicFramePr>
          <p:cNvPr id="1843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761363"/>
              </p:ext>
            </p:extLst>
          </p:nvPr>
        </p:nvGraphicFramePr>
        <p:xfrm>
          <a:off x="869950" y="1922463"/>
          <a:ext cx="5719763" cy="203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8" name="Equation" r:id="rId4" imgW="2070000" imgH="736560" progId="Equation.3">
                  <p:embed/>
                </p:oleObj>
              </mc:Choice>
              <mc:Fallback>
                <p:oleObj name="Equation" r:id="rId4" imgW="207000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1922463"/>
                        <a:ext cx="5719763" cy="203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379413" y="5381625"/>
            <a:ext cx="3048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different x’s, one for each subpopulation</a:t>
            </a:r>
          </a:p>
        </p:txBody>
      </p:sp>
      <p:sp>
        <p:nvSpPr>
          <p:cNvPr id="18437" name="Line 7"/>
          <p:cNvSpPr>
            <a:spLocks noChangeShapeType="1"/>
          </p:cNvSpPr>
          <p:nvPr/>
        </p:nvSpPr>
        <p:spPr bwMode="auto">
          <a:xfrm flipH="1" flipV="1">
            <a:off x="1522413" y="4086225"/>
            <a:ext cx="3810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Text Box 8"/>
          <p:cNvSpPr txBox="1">
            <a:spLocks noChangeArrowheads="1"/>
          </p:cNvSpPr>
          <p:nvPr/>
        </p:nvSpPr>
        <p:spPr bwMode="auto">
          <a:xfrm>
            <a:off x="3884613" y="5076825"/>
            <a:ext cx="2209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mean population growth rate terms</a:t>
            </a:r>
          </a:p>
        </p:txBody>
      </p:sp>
      <p:sp>
        <p:nvSpPr>
          <p:cNvPr id="18439" name="Line 9"/>
          <p:cNvSpPr>
            <a:spLocks noChangeShapeType="1"/>
          </p:cNvSpPr>
          <p:nvPr/>
        </p:nvSpPr>
        <p:spPr bwMode="auto">
          <a:xfrm flipH="1" flipV="1">
            <a:off x="4722813" y="4086225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10"/>
          <p:cNvSpPr txBox="1">
            <a:spLocks noChangeArrowheads="1"/>
          </p:cNvSpPr>
          <p:nvPr/>
        </p:nvSpPr>
        <p:spPr bwMode="auto">
          <a:xfrm>
            <a:off x="6399213" y="4695825"/>
            <a:ext cx="24384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3 different process errors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i="1" dirty="0">
                <a:latin typeface="Times New Roman" pitchFamily="18" charset="0"/>
              </a:rPr>
              <a:t>e</a:t>
            </a:r>
            <a:r>
              <a:rPr lang="en-US" altLang="en-US" sz="2800" dirty="0">
                <a:latin typeface="Arial" charset="0"/>
              </a:rPr>
              <a:t> ~ MVN(0,</a:t>
            </a:r>
            <a:r>
              <a:rPr lang="en-US" altLang="en-US" sz="2800" b="1" dirty="0">
                <a:latin typeface="Arial" charset="0"/>
              </a:rPr>
              <a:t>Q</a:t>
            </a:r>
            <a:r>
              <a:rPr lang="en-US" altLang="en-US" sz="2800" dirty="0">
                <a:latin typeface="Arial" charset="0"/>
              </a:rPr>
              <a:t>)</a:t>
            </a:r>
          </a:p>
        </p:txBody>
      </p:sp>
      <p:sp>
        <p:nvSpPr>
          <p:cNvPr id="18441" name="Line 11"/>
          <p:cNvSpPr>
            <a:spLocks noChangeShapeType="1"/>
          </p:cNvSpPr>
          <p:nvPr/>
        </p:nvSpPr>
        <p:spPr bwMode="auto">
          <a:xfrm flipH="1" flipV="1">
            <a:off x="6094413" y="3857625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85800" y="1295400"/>
            <a:ext cx="76962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2400" dirty="0">
                <a:latin typeface="+mj-lt"/>
              </a:rPr>
              <a:t>Multivariate stochastic exponential growth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6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87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Topics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Lecture 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Short example of multivariate observations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Examples of multivariate structure in population data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How to express these structures mathematically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Adding a multivariate observation process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FF"/>
                </a:solidFill>
              </a:rPr>
              <a:t>Computer Labs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Analysis of population structure using multi-site data </a:t>
            </a: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r>
              <a:rPr lang="en-US" altLang="en-US" sz="2000" dirty="0"/>
              <a:t>Combining diverse data sources to estimate an underlying model</a:t>
            </a:r>
            <a:endParaRPr lang="en-US" altLang="en-US" sz="20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Char char="Ø"/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2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28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population model in matrix form</a:t>
            </a: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2503713" y="2239347"/>
            <a:ext cx="4895461" cy="173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latin typeface="Calibri" panose="020F0502020204030204" pitchFamily="34" charset="0"/>
              </a:rPr>
              <a:t>x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sz="4000" dirty="0">
                <a:latin typeface="Calibri" panose="020F0502020204030204" pitchFamily="34" charset="0"/>
              </a:rPr>
              <a:t> = </a:t>
            </a:r>
            <a:r>
              <a:rPr lang="en-US" altLang="en-US" sz="4000" b="1" dirty="0">
                <a:latin typeface="Calibri" panose="020F0502020204030204" pitchFamily="34" charset="0"/>
              </a:rPr>
              <a:t>x</a:t>
            </a:r>
            <a:r>
              <a:rPr lang="en-US" altLang="en-US" sz="4000" baseline="-25000" dirty="0">
                <a:latin typeface="Calibri" panose="020F0502020204030204" pitchFamily="34" charset="0"/>
              </a:rPr>
              <a:t>t-1</a:t>
            </a:r>
            <a:r>
              <a:rPr lang="en-US" altLang="en-US" sz="4000" dirty="0">
                <a:latin typeface="Calibri" panose="020F0502020204030204" pitchFamily="34" charset="0"/>
              </a:rPr>
              <a:t> + </a:t>
            </a:r>
            <a:r>
              <a:rPr lang="en-US" altLang="en-US" sz="4000" b="1" dirty="0">
                <a:solidFill>
                  <a:srgbClr val="FF3300"/>
                </a:solidFill>
                <a:latin typeface="Calibri" panose="020F0502020204030204" pitchFamily="34" charset="0"/>
              </a:rPr>
              <a:t>u</a:t>
            </a:r>
            <a:r>
              <a:rPr lang="en-US" altLang="en-US" sz="4000" dirty="0">
                <a:latin typeface="Calibri" panose="020F0502020204030204" pitchFamily="34" charset="0"/>
              </a:rPr>
              <a:t> + </a:t>
            </a:r>
            <a:r>
              <a:rPr lang="en-US" altLang="en-US" sz="4000" b="1" dirty="0" err="1">
                <a:latin typeface="Calibri" panose="020F0502020204030204" pitchFamily="34" charset="0"/>
              </a:rPr>
              <a:t>w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endParaRPr lang="en-US" altLang="en-US" sz="4000" baseline="-250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 baseline="-250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 err="1">
                <a:latin typeface="Calibri" panose="020F0502020204030204" pitchFamily="34" charset="0"/>
              </a:rPr>
              <a:t>w</a:t>
            </a:r>
            <a:r>
              <a:rPr lang="en-US" altLang="en-US" sz="4000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sz="4000" baseline="-25000" dirty="0">
                <a:latin typeface="Calibri" panose="020F0502020204030204" pitchFamily="34" charset="0"/>
              </a:rPr>
              <a:t> </a:t>
            </a:r>
            <a:r>
              <a:rPr lang="en-US" altLang="en-US" sz="4000" dirty="0">
                <a:latin typeface="Calibri" panose="020F0502020204030204" pitchFamily="34" charset="0"/>
              </a:rPr>
              <a:t>~ MVN(0,</a:t>
            </a:r>
            <a:r>
              <a:rPr lang="en-US" altLang="en-US" sz="4000" b="1" dirty="0">
                <a:solidFill>
                  <a:srgbClr val="FF3300"/>
                </a:solidFill>
                <a:latin typeface="Calibri" panose="020F0502020204030204" pitchFamily="34" charset="0"/>
              </a:rPr>
              <a:t>Q</a:t>
            </a:r>
            <a:r>
              <a:rPr lang="en-US" altLang="en-US" sz="40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271365" name="Text Box 5"/>
          <p:cNvSpPr txBox="1">
            <a:spLocks noChangeArrowheads="1"/>
          </p:cNvSpPr>
          <p:nvPr/>
        </p:nvSpPr>
        <p:spPr bwMode="auto">
          <a:xfrm>
            <a:off x="685800" y="4953000"/>
            <a:ext cx="76962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2400" dirty="0">
                <a:latin typeface="+mj-lt"/>
              </a:rPr>
              <a:t>Each parameter has “structure”.  Different structures imply different population structure.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2537" y="1468309"/>
            <a:ext cx="619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population growth with drift (tendency to increase or decline)</a:t>
            </a:r>
          </a:p>
        </p:txBody>
      </p:sp>
    </p:spTree>
    <p:extLst>
      <p:ext uri="{BB962C8B-B14F-4D97-AF65-F5344CB8AC3E}">
        <p14:creationId xmlns:p14="http://schemas.microsoft.com/office/powerpoint/2010/main" val="3798129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The mean population growth rates (u) can have spatial structure</a:t>
            </a:r>
          </a:p>
        </p:txBody>
      </p:sp>
      <p:graphicFrame>
        <p:nvGraphicFramePr>
          <p:cNvPr id="20483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176463" y="1524000"/>
          <a:ext cx="885825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0" name="Equation" r:id="rId4" imgW="380835" imgH="710891" progId="Equation.3">
                  <p:embed/>
                </p:oleObj>
              </mc:Choice>
              <mc:Fallback>
                <p:oleObj name="Equation" r:id="rId4" imgW="380835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1524000"/>
                        <a:ext cx="885825" cy="165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990600" y="3205163"/>
            <a:ext cx="28056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 (all different)</a:t>
            </a:r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6231534" y="3205163"/>
            <a:ext cx="13211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all the same</a:t>
            </a:r>
          </a:p>
        </p:txBody>
      </p:sp>
      <p:sp>
        <p:nvSpPr>
          <p:cNvPr id="20486" name="Text Box 9"/>
          <p:cNvSpPr txBox="1">
            <a:spLocks noChangeArrowheads="1"/>
          </p:cNvSpPr>
          <p:nvPr/>
        </p:nvSpPr>
        <p:spPr bwMode="auto">
          <a:xfrm>
            <a:off x="3100045" y="5567363"/>
            <a:ext cx="30518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Strait of Juan de Fuca different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North and South same</a:t>
            </a:r>
          </a:p>
        </p:txBody>
      </p:sp>
      <p:graphicFrame>
        <p:nvGraphicFramePr>
          <p:cNvPr id="20487" name="Object 16"/>
          <p:cNvGraphicFramePr>
            <a:graphicFrameLocks noChangeAspect="1"/>
          </p:cNvGraphicFramePr>
          <p:nvPr/>
        </p:nvGraphicFramePr>
        <p:xfrm>
          <a:off x="6581775" y="1524000"/>
          <a:ext cx="57943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1" name="Equation" r:id="rId6" imgW="253890" imgH="710891" progId="Equation.3">
                  <p:embed/>
                </p:oleObj>
              </mc:Choice>
              <mc:Fallback>
                <p:oleObj name="Equation" r:id="rId6" imgW="253890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1775" y="1524000"/>
                        <a:ext cx="579438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19"/>
          <p:cNvGraphicFramePr>
            <a:graphicFrameLocks noChangeAspect="1"/>
          </p:cNvGraphicFramePr>
          <p:nvPr/>
        </p:nvGraphicFramePr>
        <p:xfrm>
          <a:off x="4114800" y="3886200"/>
          <a:ext cx="1074738" cy="162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02" name="Equation" r:id="rId8" imgW="469696" imgH="710891" progId="Equation.3">
                  <p:embed/>
                </p:oleObj>
              </mc:Choice>
              <mc:Fallback>
                <p:oleObj name="Equation" r:id="rId8" imgW="469696" imgH="7108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886200"/>
                        <a:ext cx="1074738" cy="162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671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The process error </a:t>
            </a:r>
            <a:r>
              <a:rPr lang="en-US" altLang="en-US" sz="3600" dirty="0" err="1">
                <a:solidFill>
                  <a:schemeClr val="tx2"/>
                </a:solidFill>
              </a:rPr>
              <a:t>var-cov</a:t>
            </a:r>
            <a:r>
              <a:rPr lang="en-US" altLang="en-US" sz="3600" dirty="0">
                <a:solidFill>
                  <a:schemeClr val="tx2"/>
                </a:solidFill>
              </a:rPr>
              <a:t> matrix can have structure: </a:t>
            </a:r>
            <a:r>
              <a:rPr lang="en-US" altLang="en-US" sz="3600" b="1" dirty="0" err="1">
                <a:solidFill>
                  <a:schemeClr val="tx2"/>
                </a:solidFill>
              </a:rPr>
              <a:t>w</a:t>
            </a:r>
            <a:r>
              <a:rPr lang="en-US" altLang="en-US" sz="3600" b="1" baseline="-25000" dirty="0" err="1">
                <a:solidFill>
                  <a:schemeClr val="tx2"/>
                </a:solidFill>
              </a:rPr>
              <a:t>t</a:t>
            </a:r>
            <a:r>
              <a:rPr lang="en-US" altLang="en-US" sz="3600" dirty="0">
                <a:solidFill>
                  <a:schemeClr val="tx2"/>
                </a:solidFill>
              </a:rPr>
              <a:t> ~MVN(0,</a:t>
            </a:r>
            <a:r>
              <a:rPr lang="en-US" altLang="en-US" sz="3600" b="1" dirty="0">
                <a:solidFill>
                  <a:schemeClr val="tx2"/>
                </a:solidFill>
              </a:rPr>
              <a:t>Q</a:t>
            </a:r>
            <a:r>
              <a:rPr lang="en-US" altLang="en-US" sz="3600" dirty="0">
                <a:solidFill>
                  <a:schemeClr val="tx2"/>
                </a:solidFill>
              </a:rPr>
              <a:t>)</a:t>
            </a:r>
          </a:p>
        </p:txBody>
      </p:sp>
      <p:graphicFrame>
        <p:nvGraphicFramePr>
          <p:cNvPr id="21507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243013" y="1636713"/>
          <a:ext cx="25527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8" name="Equation" r:id="rId4" imgW="1422400" imgH="736600" progId="Equation.3">
                  <p:embed/>
                </p:oleObj>
              </mc:Choice>
              <mc:Fallback>
                <p:oleObj name="Equation" r:id="rId4" imgW="14224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636713"/>
                        <a:ext cx="2552700" cy="138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1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638800" y="1524000"/>
          <a:ext cx="2184400" cy="159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9" name="Equation" r:id="rId6" imgW="1054100" imgH="736600" progId="Equation.3">
                  <p:embed/>
                </p:oleObj>
              </mc:Choice>
              <mc:Fallback>
                <p:oleObj name="Equation" r:id="rId6" imgW="1054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524000"/>
                        <a:ext cx="2184400" cy="159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Object 1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327150" y="4257675"/>
          <a:ext cx="2182813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0" name="Equation" r:id="rId8" imgW="977900" imgH="736600" progId="Equation.3">
                  <p:embed/>
                </p:oleObj>
              </mc:Choice>
              <mc:Fallback>
                <p:oleObj name="Equation" r:id="rId8" imgW="9779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4257675"/>
                        <a:ext cx="2182813" cy="171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1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634038" y="4164013"/>
          <a:ext cx="2255837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1" name="Equation" r:id="rId10" imgW="977900" imgH="736600" progId="Equation.3">
                  <p:embed/>
                </p:oleObj>
              </mc:Choice>
              <mc:Fallback>
                <p:oleObj name="Equation" r:id="rId10" imgW="9779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4038" y="4164013"/>
                        <a:ext cx="2255837" cy="169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Text Box 18"/>
          <p:cNvSpPr txBox="1">
            <a:spLocks noChangeArrowheads="1"/>
          </p:cNvSpPr>
          <p:nvPr/>
        </p:nvSpPr>
        <p:spPr bwMode="auto">
          <a:xfrm>
            <a:off x="228600" y="3048000"/>
            <a:ext cx="4495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unconstrained</a:t>
            </a:r>
            <a:endParaRPr lang="en-US" altLang="en-US" sz="1800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variances all different and year-to-year population changes </a:t>
            </a:r>
            <a:r>
              <a:rPr lang="en-US" altLang="en-US" sz="1800" dirty="0" err="1">
                <a:latin typeface="Calibri" panose="020F0502020204030204" pitchFamily="34" charset="0"/>
              </a:rPr>
              <a:t>covary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21512" name="Text Box 19"/>
          <p:cNvSpPr txBox="1">
            <a:spLocks noChangeArrowheads="1"/>
          </p:cNvSpPr>
          <p:nvPr/>
        </p:nvSpPr>
        <p:spPr bwMode="auto">
          <a:xfrm>
            <a:off x="4495800" y="3048000"/>
            <a:ext cx="4510088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year-to-year population changes are uncorrelated</a:t>
            </a:r>
          </a:p>
        </p:txBody>
      </p:sp>
      <p:sp>
        <p:nvSpPr>
          <p:cNvPr id="21513" name="Text Box 20"/>
          <p:cNvSpPr txBox="1">
            <a:spLocks noChangeArrowheads="1"/>
          </p:cNvSpPr>
          <p:nvPr/>
        </p:nvSpPr>
        <p:spPr bwMode="auto">
          <a:xfrm>
            <a:off x="152400" y="5867400"/>
            <a:ext cx="4495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same variances and year-to-year population changes are uncorrelated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21514" name="Text Box 21"/>
          <p:cNvSpPr txBox="1">
            <a:spLocks noChangeArrowheads="1"/>
          </p:cNvSpPr>
          <p:nvPr/>
        </p:nvSpPr>
        <p:spPr bwMode="auto">
          <a:xfrm>
            <a:off x="4813104" y="5942013"/>
            <a:ext cx="384214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JF has unique variance;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N &amp; S share the same variance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latin typeface="Calibri" panose="020F0502020204030204" pitchFamily="34" charset="0"/>
              </a:rPr>
              <a:t>yr</a:t>
            </a:r>
            <a:r>
              <a:rPr lang="en-US" altLang="en-US" sz="1800" dirty="0">
                <a:latin typeface="Calibri" panose="020F0502020204030204" pitchFamily="34" charset="0"/>
              </a:rPr>
              <a:t>-to-</a:t>
            </a:r>
            <a:r>
              <a:rPr lang="en-US" altLang="en-US" sz="1800" dirty="0" err="1">
                <a:latin typeface="Calibri" panose="020F0502020204030204" pitchFamily="34" charset="0"/>
              </a:rPr>
              <a:t>yr</a:t>
            </a:r>
            <a:r>
              <a:rPr lang="en-US" altLang="en-US" sz="1800" dirty="0">
                <a:latin typeface="Calibri" panose="020F0502020204030204" pitchFamily="34" charset="0"/>
              </a:rPr>
              <a:t> changes have equal covariance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68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18"/>
          <p:cNvGrpSpPr>
            <a:grpSpLocks/>
          </p:cNvGrpSpPr>
          <p:nvPr/>
        </p:nvGrpSpPr>
        <p:grpSpPr bwMode="auto">
          <a:xfrm>
            <a:off x="3875088" y="1219200"/>
            <a:ext cx="5268912" cy="5638800"/>
            <a:chOff x="2441" y="384"/>
            <a:chExt cx="3319" cy="3600"/>
          </a:xfrm>
        </p:grpSpPr>
        <p:pic>
          <p:nvPicPr>
            <p:cNvPr id="2253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" y="384"/>
              <a:ext cx="3319" cy="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8" name="Oval 4"/>
            <p:cNvSpPr>
              <a:spLocks noChangeArrowheads="1"/>
            </p:cNvSpPr>
            <p:nvPr/>
          </p:nvSpPr>
          <p:spPr bwMode="auto">
            <a:xfrm rot="987523">
              <a:off x="2784" y="912"/>
              <a:ext cx="1344" cy="336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39" name="Oval 5"/>
            <p:cNvSpPr>
              <a:spLocks noChangeArrowheads="1"/>
            </p:cNvSpPr>
            <p:nvPr/>
          </p:nvSpPr>
          <p:spPr bwMode="auto">
            <a:xfrm>
              <a:off x="3888" y="384"/>
              <a:ext cx="1152" cy="912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40" name="Oval 6"/>
            <p:cNvSpPr>
              <a:spLocks noChangeArrowheads="1"/>
            </p:cNvSpPr>
            <p:nvPr/>
          </p:nvSpPr>
          <p:spPr bwMode="auto">
            <a:xfrm rot="1553838">
              <a:off x="4040" y="1393"/>
              <a:ext cx="887" cy="1484"/>
            </a:xfrm>
            <a:prstGeom prst="ellipse">
              <a:avLst/>
            </a:prstGeom>
            <a:solidFill>
              <a:schemeClr val="tx1">
                <a:alpha val="4313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22541" name="Text Box 15"/>
            <p:cNvSpPr txBox="1">
              <a:spLocks noChangeArrowheads="1"/>
            </p:cNvSpPr>
            <p:nvPr/>
          </p:nvSpPr>
          <p:spPr bwMode="auto">
            <a:xfrm>
              <a:off x="3120" y="960"/>
              <a:ext cx="86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Strait of JF</a:t>
              </a:r>
            </a:p>
          </p:txBody>
        </p:sp>
        <p:sp>
          <p:nvSpPr>
            <p:cNvPr id="22542" name="Text Box 16"/>
            <p:cNvSpPr txBox="1">
              <a:spLocks noChangeArrowheads="1"/>
            </p:cNvSpPr>
            <p:nvPr/>
          </p:nvSpPr>
          <p:spPr bwMode="auto">
            <a:xfrm>
              <a:off x="4320" y="672"/>
              <a:ext cx="50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North</a:t>
              </a:r>
            </a:p>
          </p:txBody>
        </p:sp>
        <p:sp>
          <p:nvSpPr>
            <p:cNvPr id="22543" name="Text Box 17"/>
            <p:cNvSpPr txBox="1">
              <a:spLocks noChangeArrowheads="1"/>
            </p:cNvSpPr>
            <p:nvPr/>
          </p:nvSpPr>
          <p:spPr bwMode="auto">
            <a:xfrm>
              <a:off x="4224" y="2016"/>
              <a:ext cx="52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spcBef>
                  <a:spcPct val="20000"/>
                </a:spcBef>
                <a:buChar char="o"/>
                <a:defRPr sz="28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bg1"/>
                  </a:solidFill>
                  <a:latin typeface="Arial" charset="0"/>
                </a:rPr>
                <a:t>South</a:t>
              </a:r>
            </a:p>
          </p:txBody>
        </p:sp>
      </p:grp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288607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Text Box 8"/>
          <p:cNvSpPr txBox="1">
            <a:spLocks noChangeArrowheads="1"/>
          </p:cNvSpPr>
          <p:nvPr/>
        </p:nvSpPr>
        <p:spPr bwMode="auto">
          <a:xfrm>
            <a:off x="5029200" y="5257800"/>
            <a:ext cx="3886200" cy="1311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alibri" panose="020F0502020204030204" pitchFamily="34" charset="0"/>
              </a:rPr>
              <a:t>The structure of the U and Q specify our hypotheses (or assumptions) about how the environment is shared.</a:t>
            </a: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914400" y="1295400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JF</a:t>
            </a:r>
          </a:p>
        </p:txBody>
      </p:sp>
      <p:sp>
        <p:nvSpPr>
          <p:cNvPr id="22534" name="Text Box 13"/>
          <p:cNvSpPr txBox="1">
            <a:spLocks noChangeArrowheads="1"/>
          </p:cNvSpPr>
          <p:nvPr/>
        </p:nvSpPr>
        <p:spPr bwMode="auto">
          <a:xfrm>
            <a:off x="914400" y="312420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</a:t>
            </a:r>
          </a:p>
        </p:txBody>
      </p:sp>
      <p:sp>
        <p:nvSpPr>
          <p:cNvPr id="22535" name="Text Box 14"/>
          <p:cNvSpPr txBox="1">
            <a:spLocks noChangeArrowheads="1"/>
          </p:cNvSpPr>
          <p:nvPr/>
        </p:nvSpPr>
        <p:spPr bwMode="auto">
          <a:xfrm>
            <a:off x="914400" y="502920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</a:t>
            </a:r>
          </a:p>
        </p:txBody>
      </p:sp>
      <p:sp>
        <p:nvSpPr>
          <p:cNvPr id="22536" name="Text Box 19"/>
          <p:cNvSpPr txBox="1">
            <a:spLocks noChangeArrowheads="1"/>
          </p:cNvSpPr>
          <p:nvPr/>
        </p:nvSpPr>
        <p:spPr bwMode="auto">
          <a:xfrm>
            <a:off x="457200" y="228600"/>
            <a:ext cx="6781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 err="1">
                <a:latin typeface="Calibri" panose="020F0502020204030204" pitchFamily="34" charset="0"/>
              </a:rPr>
              <a:t>x</a:t>
            </a:r>
            <a:r>
              <a:rPr lang="en-US" altLang="en-US" baseline="-25000" dirty="0" err="1">
                <a:latin typeface="Calibri" panose="020F0502020204030204" pitchFamily="34" charset="0"/>
              </a:rPr>
              <a:t>t</a:t>
            </a:r>
            <a:r>
              <a:rPr lang="en-US" altLang="en-US" dirty="0">
                <a:latin typeface="Calibri" panose="020F0502020204030204" pitchFamily="34" charset="0"/>
              </a:rPr>
              <a:t>  =  x</a:t>
            </a:r>
            <a:r>
              <a:rPr lang="en-US" altLang="en-US" baseline="-25000" dirty="0">
                <a:latin typeface="Calibri" panose="020F0502020204030204" pitchFamily="34" charset="0"/>
              </a:rPr>
              <a:t>t-1</a:t>
            </a:r>
            <a:r>
              <a:rPr lang="en-US" altLang="en-US" dirty="0">
                <a:latin typeface="Calibri" panose="020F0502020204030204" pitchFamily="34" charset="0"/>
              </a:rPr>
              <a:t> + u + </a:t>
            </a:r>
            <a:r>
              <a:rPr lang="en-US" altLang="en-US" dirty="0" err="1">
                <a:latin typeface="Calibri" panose="020F0502020204030204" pitchFamily="34" charset="0"/>
              </a:rPr>
              <a:t>w</a:t>
            </a:r>
            <a:r>
              <a:rPr lang="en-US" altLang="en-US" baseline="-25000" dirty="0" err="1">
                <a:latin typeface="Calibri" panose="020F0502020204030204" pitchFamily="34" charset="0"/>
              </a:rPr>
              <a:t>t</a:t>
            </a:r>
            <a:endParaRPr lang="en-US" altLang="en-US" baseline="-25000" dirty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264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4306A-C432-E541-9641-33EBC0CDE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7" b="8719"/>
          <a:stretch/>
        </p:blipFill>
        <p:spPr>
          <a:xfrm>
            <a:off x="0" y="1888048"/>
            <a:ext cx="9144000" cy="4969952"/>
          </a:xfrm>
          <a:prstGeom prst="rect">
            <a:avLst/>
          </a:prstGeom>
        </p:spPr>
      </p:pic>
      <p:sp>
        <p:nvSpPr>
          <p:cNvPr id="2355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57200" y="0"/>
            <a:ext cx="8534400" cy="1066800"/>
          </a:xfrm>
          <a:noFill/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We observe our subpopulations and those observations have error</a:t>
            </a:r>
          </a:p>
        </p:txBody>
      </p:sp>
      <p:sp>
        <p:nvSpPr>
          <p:cNvPr id="23556" name="TextBox 1"/>
          <p:cNvSpPr txBox="1">
            <a:spLocks noChangeArrowheads="1"/>
          </p:cNvSpPr>
          <p:nvPr/>
        </p:nvSpPr>
        <p:spPr bwMode="auto">
          <a:xfrm>
            <a:off x="7306523" y="6349314"/>
            <a:ext cx="1685077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NEFSC/NOAA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B5F8B-29C1-704B-8792-4479BC700530}"/>
              </a:ext>
            </a:extLst>
          </p:cNvPr>
          <p:cNvSpPr txBox="1"/>
          <p:nvPr/>
        </p:nvSpPr>
        <p:spPr>
          <a:xfrm>
            <a:off x="290234" y="1180453"/>
            <a:ext cx="8526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example, some surveys are from boats. Counting is not perfect and some animals are in the water.</a:t>
            </a:r>
          </a:p>
        </p:txBody>
      </p:sp>
    </p:spTree>
    <p:extLst>
      <p:ext uri="{BB962C8B-B14F-4D97-AF65-F5344CB8AC3E}">
        <p14:creationId xmlns:p14="http://schemas.microsoft.com/office/powerpoint/2010/main" val="664630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3459163"/>
            <a:ext cx="3057525" cy="339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Oval 23"/>
          <p:cNvSpPr>
            <a:spLocks noChangeArrowheads="1"/>
          </p:cNvSpPr>
          <p:nvPr/>
        </p:nvSpPr>
        <p:spPr bwMode="auto">
          <a:xfrm>
            <a:off x="7467600" y="4572000"/>
            <a:ext cx="1219200" cy="1066800"/>
          </a:xfrm>
          <a:prstGeom prst="ellipse">
            <a:avLst/>
          </a:prstGeom>
          <a:solidFill>
            <a:schemeClr val="bg2">
              <a:alpha val="1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0" name="Oval 21"/>
          <p:cNvSpPr>
            <a:spLocks noChangeArrowheads="1"/>
          </p:cNvSpPr>
          <p:nvPr/>
        </p:nvSpPr>
        <p:spPr bwMode="auto">
          <a:xfrm>
            <a:off x="7543800" y="3352800"/>
            <a:ext cx="1219200" cy="1066800"/>
          </a:xfrm>
          <a:prstGeom prst="ellipse">
            <a:avLst/>
          </a:prstGeom>
          <a:solidFill>
            <a:schemeClr val="bg2">
              <a:alpha val="1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The obs. err. model specifies  how the observed time series are related to the true subpopulation sizes</a:t>
            </a:r>
          </a:p>
        </p:txBody>
      </p:sp>
      <p:pic>
        <p:nvPicPr>
          <p:cNvPr id="2458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5867400" cy="53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6705600" y="3962400"/>
            <a:ext cx="1143000" cy="304800"/>
          </a:xfrm>
          <a:prstGeom prst="ellipse">
            <a:avLst/>
          </a:prstGeom>
          <a:solidFill>
            <a:srgbClr val="FFFF00">
              <a:alpha val="6509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7620000" y="3505200"/>
            <a:ext cx="304800" cy="457200"/>
          </a:xfrm>
          <a:prstGeom prst="ellipse">
            <a:avLst/>
          </a:prstGeom>
          <a:solidFill>
            <a:schemeClr val="bg1">
              <a:alpha val="5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5" name="Oval 9"/>
          <p:cNvSpPr>
            <a:spLocks noChangeArrowheads="1"/>
          </p:cNvSpPr>
          <p:nvPr/>
        </p:nvSpPr>
        <p:spPr bwMode="auto">
          <a:xfrm rot="2058703">
            <a:off x="7772400" y="4572000"/>
            <a:ext cx="76200" cy="609600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0" y="6400800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charset="0"/>
              </a:rPr>
              <a:t>Jeffries et al. 2003. TRENDS AND STATUS OF HARBOR SEALS IN WASHINGTON STATE: 1978–1999. J. Wildl. Manage. 67(1):208-219</a:t>
            </a:r>
          </a:p>
        </p:txBody>
      </p:sp>
      <p:sp>
        <p:nvSpPr>
          <p:cNvPr id="24587" name="Oval 11"/>
          <p:cNvSpPr>
            <a:spLocks noChangeArrowheads="1"/>
          </p:cNvSpPr>
          <p:nvPr/>
        </p:nvSpPr>
        <p:spPr bwMode="auto">
          <a:xfrm rot="1553838">
            <a:off x="8001000" y="4648200"/>
            <a:ext cx="304800" cy="914400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8077200" y="3429000"/>
            <a:ext cx="228600" cy="914400"/>
          </a:xfrm>
          <a:prstGeom prst="ellipse">
            <a:avLst/>
          </a:prstGeom>
          <a:solidFill>
            <a:schemeClr val="bg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990600" y="1447800"/>
            <a:ext cx="1524000" cy="228600"/>
          </a:xfrm>
          <a:prstGeom prst="rect">
            <a:avLst/>
          </a:prstGeom>
          <a:solidFill>
            <a:srgbClr val="FFFF00">
              <a:alpha val="2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2971800" y="1447800"/>
            <a:ext cx="3352800" cy="22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85881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990600" y="4114800"/>
            <a:ext cx="3352800" cy="228600"/>
          </a:xfrm>
          <a:prstGeom prst="rect">
            <a:avLst/>
          </a:prstGeom>
          <a:solidFill>
            <a:schemeClr val="tx1">
              <a:alpha val="3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11430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1</a:t>
            </a: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31242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2</a:t>
            </a:r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5105400" y="1828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3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1430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4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3124200" y="44958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5</a:t>
            </a:r>
          </a:p>
        </p:txBody>
      </p:sp>
      <p:sp>
        <p:nvSpPr>
          <p:cNvPr id="24597" name="Text Box 22"/>
          <p:cNvSpPr txBox="1">
            <a:spLocks noChangeArrowheads="1"/>
          </p:cNvSpPr>
          <p:nvPr/>
        </p:nvSpPr>
        <p:spPr bwMode="auto">
          <a:xfrm>
            <a:off x="7985125" y="2932113"/>
            <a:ext cx="7524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North</a:t>
            </a:r>
          </a:p>
        </p:txBody>
      </p:sp>
      <p:sp>
        <p:nvSpPr>
          <p:cNvPr id="24598" name="Text Box 24"/>
          <p:cNvSpPr txBox="1">
            <a:spLocks noChangeArrowheads="1"/>
          </p:cNvSpPr>
          <p:nvPr/>
        </p:nvSpPr>
        <p:spPr bwMode="auto">
          <a:xfrm>
            <a:off x="6858000" y="5562600"/>
            <a:ext cx="7905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South</a:t>
            </a:r>
          </a:p>
        </p:txBody>
      </p:sp>
      <p:sp>
        <p:nvSpPr>
          <p:cNvPr id="24599" name="Text Box 25"/>
          <p:cNvSpPr txBox="1">
            <a:spLocks noChangeArrowheads="1"/>
          </p:cNvSpPr>
          <p:nvPr/>
        </p:nvSpPr>
        <p:spPr bwMode="auto">
          <a:xfrm>
            <a:off x="6096000" y="3505200"/>
            <a:ext cx="1298575" cy="3762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Strait of JF</a:t>
            </a:r>
          </a:p>
        </p:txBody>
      </p:sp>
      <p:sp>
        <p:nvSpPr>
          <p:cNvPr id="24600" name="Text Box 26"/>
          <p:cNvSpPr txBox="1">
            <a:spLocks noChangeArrowheads="1"/>
          </p:cNvSpPr>
          <p:nvPr/>
        </p:nvSpPr>
        <p:spPr bwMode="auto">
          <a:xfrm>
            <a:off x="6781800" y="1828800"/>
            <a:ext cx="2362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5 sampling locations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24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1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observation model</a:t>
            </a:r>
          </a:p>
        </p:txBody>
      </p:sp>
      <p:graphicFrame>
        <p:nvGraphicFramePr>
          <p:cNvPr id="2560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676400" y="1935163"/>
          <a:ext cx="5641975" cy="258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0" name="Equation" r:id="rId4" imgW="2552700" imgH="1168400" progId="Equation.3">
                  <p:embed/>
                </p:oleObj>
              </mc:Choice>
              <mc:Fallback>
                <p:oleObj name="Equation" r:id="rId4" imgW="25527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35163"/>
                        <a:ext cx="5641975" cy="2582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28600" y="6019800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observations</a:t>
            </a:r>
          </a:p>
        </p:txBody>
      </p:sp>
      <p:sp>
        <p:nvSpPr>
          <p:cNvPr id="25605" name="Line 5"/>
          <p:cNvSpPr>
            <a:spLocks noChangeShapeType="1"/>
          </p:cNvSpPr>
          <p:nvPr/>
        </p:nvSpPr>
        <p:spPr bwMode="auto">
          <a:xfrm flipV="1">
            <a:off x="1219200" y="4648200"/>
            <a:ext cx="685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3886200" y="6019800"/>
            <a:ext cx="251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observation biases</a:t>
            </a: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 flipV="1">
            <a:off x="5181600" y="4572000"/>
            <a:ext cx="6096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6248400" y="5029200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measurement errors</a:t>
            </a:r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 flipH="1" flipV="1">
            <a:off x="7010400" y="4648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2362200" y="4800600"/>
            <a:ext cx="2209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relates each observation time series to a different state process</a:t>
            </a:r>
          </a:p>
        </p:txBody>
      </p:sp>
      <p:sp>
        <p:nvSpPr>
          <p:cNvPr id="25611" name="Text Box 12"/>
          <p:cNvSpPr txBox="1">
            <a:spLocks noChangeArrowheads="1"/>
          </p:cNvSpPr>
          <p:nvPr/>
        </p:nvSpPr>
        <p:spPr bwMode="auto">
          <a:xfrm>
            <a:off x="2971800" y="4419600"/>
            <a:ext cx="1009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Arial" charset="0"/>
              </a:rPr>
              <a:t>Z</a:t>
            </a:r>
            <a:r>
              <a:rPr lang="en-US" altLang="en-US" sz="1800" b="1">
                <a:latin typeface="Arial" charset="0"/>
              </a:rPr>
              <a:t> </a:t>
            </a:r>
            <a:r>
              <a:rPr lang="en-US" altLang="en-US" sz="1800">
                <a:latin typeface="Arial" charset="0"/>
              </a:rPr>
              <a:t>matrix</a:t>
            </a:r>
          </a:p>
        </p:txBody>
      </p:sp>
      <p:sp>
        <p:nvSpPr>
          <p:cNvPr id="25612" name="Rectangle 13"/>
          <p:cNvSpPr>
            <a:spLocks noChangeArrowheads="1"/>
          </p:cNvSpPr>
          <p:nvPr/>
        </p:nvSpPr>
        <p:spPr bwMode="auto">
          <a:xfrm>
            <a:off x="17526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3" name="Rectangle 14"/>
          <p:cNvSpPr>
            <a:spLocks noChangeArrowheads="1"/>
          </p:cNvSpPr>
          <p:nvPr/>
        </p:nvSpPr>
        <p:spPr bwMode="auto">
          <a:xfrm>
            <a:off x="17526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4" name="Rectangle 17"/>
          <p:cNvSpPr>
            <a:spLocks noChangeArrowheads="1"/>
          </p:cNvSpPr>
          <p:nvPr/>
        </p:nvSpPr>
        <p:spPr bwMode="auto">
          <a:xfrm>
            <a:off x="17526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5" name="Rectangle 18"/>
          <p:cNvSpPr>
            <a:spLocks noChangeArrowheads="1"/>
          </p:cNvSpPr>
          <p:nvPr/>
        </p:nvSpPr>
        <p:spPr bwMode="auto">
          <a:xfrm>
            <a:off x="56388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6" name="Rectangle 19"/>
          <p:cNvSpPr>
            <a:spLocks noChangeArrowheads="1"/>
          </p:cNvSpPr>
          <p:nvPr/>
        </p:nvSpPr>
        <p:spPr bwMode="auto">
          <a:xfrm>
            <a:off x="56388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7" name="Rectangle 20"/>
          <p:cNvSpPr>
            <a:spLocks noChangeArrowheads="1"/>
          </p:cNvSpPr>
          <p:nvPr/>
        </p:nvSpPr>
        <p:spPr bwMode="auto">
          <a:xfrm>
            <a:off x="56388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8" name="Rectangle 21"/>
          <p:cNvSpPr>
            <a:spLocks noChangeArrowheads="1"/>
          </p:cNvSpPr>
          <p:nvPr/>
        </p:nvSpPr>
        <p:spPr bwMode="auto">
          <a:xfrm>
            <a:off x="6629400" y="1981200"/>
            <a:ext cx="6096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19" name="Rectangle 22"/>
          <p:cNvSpPr>
            <a:spLocks noChangeArrowheads="1"/>
          </p:cNvSpPr>
          <p:nvPr/>
        </p:nvSpPr>
        <p:spPr bwMode="auto">
          <a:xfrm>
            <a:off x="6629400" y="2438400"/>
            <a:ext cx="6096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0" name="Rectangle 23"/>
          <p:cNvSpPr>
            <a:spLocks noChangeArrowheads="1"/>
          </p:cNvSpPr>
          <p:nvPr/>
        </p:nvSpPr>
        <p:spPr bwMode="auto">
          <a:xfrm>
            <a:off x="6629400" y="3429000"/>
            <a:ext cx="6096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1" name="Rectangle 24"/>
          <p:cNvSpPr>
            <a:spLocks noChangeArrowheads="1"/>
          </p:cNvSpPr>
          <p:nvPr/>
        </p:nvSpPr>
        <p:spPr bwMode="auto">
          <a:xfrm>
            <a:off x="2819400" y="1981200"/>
            <a:ext cx="12954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2" name="Rectangle 25"/>
          <p:cNvSpPr>
            <a:spLocks noChangeArrowheads="1"/>
          </p:cNvSpPr>
          <p:nvPr/>
        </p:nvSpPr>
        <p:spPr bwMode="auto">
          <a:xfrm>
            <a:off x="2819400" y="2438400"/>
            <a:ext cx="1295400" cy="990600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3" name="Rectangle 26"/>
          <p:cNvSpPr>
            <a:spLocks noChangeArrowheads="1"/>
          </p:cNvSpPr>
          <p:nvPr/>
        </p:nvSpPr>
        <p:spPr bwMode="auto">
          <a:xfrm>
            <a:off x="2819400" y="3429000"/>
            <a:ext cx="1295400" cy="9906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4" name="Text Box 27"/>
          <p:cNvSpPr txBox="1">
            <a:spLocks noChangeArrowheads="1"/>
          </p:cNvSpPr>
          <p:nvPr/>
        </p:nvSpPr>
        <p:spPr bwMode="auto">
          <a:xfrm>
            <a:off x="2743200" y="1528763"/>
            <a:ext cx="9877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 dirty="0">
                <a:latin typeface="Calibri" panose="020F0502020204030204" pitchFamily="34" charset="0"/>
              </a:rPr>
              <a:t>JF   N    S</a:t>
            </a:r>
          </a:p>
        </p:txBody>
      </p:sp>
      <p:sp>
        <p:nvSpPr>
          <p:cNvPr id="25625" name="Text Box 28"/>
          <p:cNvSpPr txBox="1">
            <a:spLocks noChangeArrowheads="1"/>
          </p:cNvSpPr>
          <p:nvPr/>
        </p:nvSpPr>
        <p:spPr bwMode="auto">
          <a:xfrm>
            <a:off x="609600" y="2514600"/>
            <a:ext cx="930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Log of counts</a:t>
            </a:r>
          </a:p>
        </p:txBody>
      </p:sp>
      <p:sp>
        <p:nvSpPr>
          <p:cNvPr id="25626" name="Rectangle 29"/>
          <p:cNvSpPr>
            <a:spLocks noChangeArrowheads="1"/>
          </p:cNvSpPr>
          <p:nvPr/>
        </p:nvSpPr>
        <p:spPr bwMode="auto">
          <a:xfrm>
            <a:off x="4419600" y="2514600"/>
            <a:ext cx="838200" cy="457200"/>
          </a:xfrm>
          <a:prstGeom prst="rect">
            <a:avLst/>
          </a:prstGeom>
          <a:solidFill>
            <a:srgbClr val="FFFF00">
              <a:alpha val="3411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7" name="Rectangle 30"/>
          <p:cNvSpPr>
            <a:spLocks noChangeArrowheads="1"/>
          </p:cNvSpPr>
          <p:nvPr/>
        </p:nvSpPr>
        <p:spPr bwMode="auto">
          <a:xfrm>
            <a:off x="4419600" y="3505200"/>
            <a:ext cx="838200" cy="457200"/>
          </a:xfrm>
          <a:prstGeom prst="rect">
            <a:avLst/>
          </a:prstGeom>
          <a:solidFill>
            <a:schemeClr val="tx1">
              <a:alpha val="2901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5628" name="Text Box 4"/>
          <p:cNvSpPr txBox="1">
            <a:spLocks noChangeArrowheads="1"/>
          </p:cNvSpPr>
          <p:nvPr/>
        </p:nvSpPr>
        <p:spPr bwMode="auto">
          <a:xfrm>
            <a:off x="4648200" y="1174750"/>
            <a:ext cx="37338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true population “hidden”</a:t>
            </a:r>
          </a:p>
        </p:txBody>
      </p:sp>
      <p:sp>
        <p:nvSpPr>
          <p:cNvPr id="25629" name="Line 5"/>
          <p:cNvSpPr>
            <a:spLocks noChangeShapeType="1"/>
          </p:cNvSpPr>
          <p:nvPr/>
        </p:nvSpPr>
        <p:spPr bwMode="auto">
          <a:xfrm flipH="1">
            <a:off x="4953000" y="1528763"/>
            <a:ext cx="495300" cy="833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951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The observation errors have a </a:t>
            </a:r>
            <a:r>
              <a:rPr lang="en-US" altLang="en-US" sz="3200" dirty="0" err="1">
                <a:solidFill>
                  <a:schemeClr val="tx2"/>
                </a:solidFill>
              </a:rPr>
              <a:t>var-cov</a:t>
            </a:r>
            <a:r>
              <a:rPr lang="en-US" altLang="en-US" sz="3200" dirty="0">
                <a:solidFill>
                  <a:schemeClr val="tx2"/>
                </a:solidFill>
              </a:rPr>
              <a:t> matrix</a:t>
            </a:r>
          </a:p>
        </p:txBody>
      </p:sp>
      <p:graphicFrame>
        <p:nvGraphicFramePr>
          <p:cNvPr id="2662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609600" y="2490788"/>
          <a:ext cx="2770188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2" name="Equation" r:id="rId4" imgW="1816100" imgH="1193800" progId="Equation.3">
                  <p:embed/>
                </p:oleObj>
              </mc:Choice>
              <mc:Fallback>
                <p:oleObj name="Equation" r:id="rId4" imgW="18161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490788"/>
                        <a:ext cx="2770188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24600" y="2406650"/>
          <a:ext cx="2311400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3" name="Equation" r:id="rId6" imgW="1511300" imgH="1193800" progId="Equation.3">
                  <p:embed/>
                </p:oleObj>
              </mc:Choice>
              <mc:Fallback>
                <p:oleObj name="Equation" r:id="rId6" imgW="15113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406650"/>
                        <a:ext cx="2311400" cy="190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584575" y="2484438"/>
          <a:ext cx="2366963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4" name="Equation" r:id="rId8" imgW="1511300" imgH="1168400" progId="Equation.3">
                  <p:embed/>
                </p:oleObj>
              </mc:Choice>
              <mc:Fallback>
                <p:oleObj name="Equation" r:id="rId8" imgW="1511300" imgH="116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2484438"/>
                        <a:ext cx="2366963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Text Box 11"/>
          <p:cNvSpPr txBox="1">
            <a:spLocks noChangeArrowheads="1"/>
          </p:cNvSpPr>
          <p:nvPr/>
        </p:nvSpPr>
        <p:spPr bwMode="auto">
          <a:xfrm>
            <a:off x="1066800" y="4805363"/>
            <a:ext cx="1529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</a:t>
            </a:r>
          </a:p>
        </p:txBody>
      </p:sp>
      <p:sp>
        <p:nvSpPr>
          <p:cNvPr id="26631" name="Text Box 12"/>
          <p:cNvSpPr txBox="1">
            <a:spLocks noChangeArrowheads="1"/>
          </p:cNvSpPr>
          <p:nvPr/>
        </p:nvSpPr>
        <p:spPr bwMode="auto">
          <a:xfrm>
            <a:off x="3962400" y="4800600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uncorrelated errors</a:t>
            </a:r>
          </a:p>
        </p:txBody>
      </p:sp>
      <p:sp>
        <p:nvSpPr>
          <p:cNvPr id="26632" name="Text Box 13"/>
          <p:cNvSpPr txBox="1">
            <a:spLocks noChangeArrowheads="1"/>
          </p:cNvSpPr>
          <p:nvPr/>
        </p:nvSpPr>
        <p:spPr bwMode="auto">
          <a:xfrm>
            <a:off x="6705600" y="4800600"/>
            <a:ext cx="1752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identical variances and uncorrelated errors</a:t>
            </a:r>
          </a:p>
        </p:txBody>
      </p:sp>
      <p:sp>
        <p:nvSpPr>
          <p:cNvPr id="26633" name="Text Box 14"/>
          <p:cNvSpPr txBox="1">
            <a:spLocks noChangeArrowheads="1"/>
          </p:cNvSpPr>
          <p:nvPr/>
        </p:nvSpPr>
        <p:spPr bwMode="auto">
          <a:xfrm>
            <a:off x="4267200" y="59817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26634" name="Text Box 15"/>
          <p:cNvSpPr txBox="1">
            <a:spLocks noChangeArrowheads="1"/>
          </p:cNvSpPr>
          <p:nvPr/>
        </p:nvSpPr>
        <p:spPr bwMode="auto">
          <a:xfrm>
            <a:off x="7086600" y="59817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3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The harbor seal multivariate state-space model in matrix form</a:t>
            </a:r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569178"/>
              </p:ext>
            </p:extLst>
          </p:nvPr>
        </p:nvGraphicFramePr>
        <p:xfrm>
          <a:off x="1066800" y="2782888"/>
          <a:ext cx="69564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3" name="Equation" r:id="rId4" imgW="2692080" imgH="457200" progId="Equation.3">
                  <p:embed/>
                </p:oleObj>
              </mc:Choice>
              <mc:Fallback>
                <p:oleObj name="Equation" r:id="rId4" imgW="2692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782888"/>
                        <a:ext cx="69564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2133600" y="17526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Arial" charset="0"/>
              </a:rPr>
              <a:t>3x1 vectors</a:t>
            </a:r>
          </a:p>
        </p:txBody>
      </p:sp>
      <p:sp>
        <p:nvSpPr>
          <p:cNvPr id="28677" name="Line 9"/>
          <p:cNvSpPr>
            <a:spLocks noChangeShapeType="1"/>
          </p:cNvSpPr>
          <p:nvPr/>
        </p:nvSpPr>
        <p:spPr bwMode="auto">
          <a:xfrm flipH="1">
            <a:off x="2209800" y="2286000"/>
            <a:ext cx="2286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10"/>
          <p:cNvSpPr>
            <a:spLocks noChangeShapeType="1"/>
          </p:cNvSpPr>
          <p:nvPr/>
        </p:nvSpPr>
        <p:spPr bwMode="auto">
          <a:xfrm flipH="1">
            <a:off x="1295400" y="2133600"/>
            <a:ext cx="838200" cy="6096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11"/>
          <p:cNvSpPr>
            <a:spLocks noChangeShapeType="1"/>
          </p:cNvSpPr>
          <p:nvPr/>
        </p:nvSpPr>
        <p:spPr bwMode="auto">
          <a:xfrm>
            <a:off x="2743200" y="2286000"/>
            <a:ext cx="3810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12"/>
          <p:cNvSpPr>
            <a:spLocks noChangeShapeType="1"/>
          </p:cNvSpPr>
          <p:nvPr/>
        </p:nvSpPr>
        <p:spPr bwMode="auto">
          <a:xfrm>
            <a:off x="3276600" y="2286000"/>
            <a:ext cx="381000" cy="533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Text Box 13"/>
          <p:cNvSpPr txBox="1">
            <a:spLocks noChangeArrowheads="1"/>
          </p:cNvSpPr>
          <p:nvPr/>
        </p:nvSpPr>
        <p:spPr bwMode="auto">
          <a:xfrm>
            <a:off x="7239000" y="19050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Arial" charset="0"/>
              </a:rPr>
              <a:t>3x3 matrix</a:t>
            </a:r>
          </a:p>
        </p:txBody>
      </p:sp>
      <p:sp>
        <p:nvSpPr>
          <p:cNvPr id="28682" name="Text Box 14"/>
          <p:cNvSpPr txBox="1">
            <a:spLocks noChangeArrowheads="1"/>
          </p:cNvSpPr>
          <p:nvPr/>
        </p:nvSpPr>
        <p:spPr bwMode="auto">
          <a:xfrm>
            <a:off x="2133600" y="47244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3300"/>
                </a:solidFill>
                <a:latin typeface="Arial" charset="0"/>
              </a:rPr>
              <a:t>5x1 vectors</a:t>
            </a:r>
          </a:p>
        </p:txBody>
      </p:sp>
      <p:sp>
        <p:nvSpPr>
          <p:cNvPr id="28683" name="Line 15"/>
          <p:cNvSpPr>
            <a:spLocks noChangeShapeType="1"/>
          </p:cNvSpPr>
          <p:nvPr/>
        </p:nvSpPr>
        <p:spPr bwMode="auto">
          <a:xfrm flipH="1" flipV="1">
            <a:off x="1371600" y="4114800"/>
            <a:ext cx="8382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16"/>
          <p:cNvSpPr>
            <a:spLocks noChangeShapeType="1"/>
          </p:cNvSpPr>
          <p:nvPr/>
        </p:nvSpPr>
        <p:spPr bwMode="auto">
          <a:xfrm flipV="1">
            <a:off x="2895600" y="4114800"/>
            <a:ext cx="2286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Text Box 17"/>
          <p:cNvSpPr txBox="1">
            <a:spLocks noChangeArrowheads="1"/>
          </p:cNvSpPr>
          <p:nvPr/>
        </p:nvSpPr>
        <p:spPr bwMode="auto">
          <a:xfrm>
            <a:off x="7315200" y="4267200"/>
            <a:ext cx="1238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Arial" charset="0"/>
              </a:rPr>
              <a:t>5x5 matrix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1295400" y="2271712"/>
            <a:ext cx="614855" cy="57864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52450" y="1748823"/>
            <a:ext cx="9156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Arial" charset="0"/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2523217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tx2"/>
                </a:solidFill>
              </a:rPr>
              <a:t>Instead of N, S, Str. J subpopulations, we could have other combinations and numbers of subpopulations</a:t>
            </a:r>
          </a:p>
        </p:txBody>
      </p:sp>
      <p:graphicFrame>
        <p:nvGraphicFramePr>
          <p:cNvPr id="2765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524000" y="1376363"/>
          <a:ext cx="1092200" cy="190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6" name="Equation" r:id="rId4" imgW="685800" imgH="1143000" progId="Equation.3">
                  <p:embed/>
                </p:oleObj>
              </mc:Choice>
              <mc:Fallback>
                <p:oleObj name="Equation" r:id="rId4" imgW="685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76363"/>
                        <a:ext cx="1092200" cy="190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419600" y="1371600"/>
          <a:ext cx="10953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7" name="Equation" r:id="rId6" imgW="685800" imgH="1143000" progId="Equation.3">
                  <p:embed/>
                </p:oleObj>
              </mc:Choice>
              <mc:Fallback>
                <p:oleObj name="Equation" r:id="rId6" imgW="6858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1600"/>
                        <a:ext cx="1095375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43800" y="1371600"/>
          <a:ext cx="366713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98" name="Equation" r:id="rId8" imgW="228600" imgH="1143000" progId="Equation.3">
                  <p:embed/>
                </p:oleObj>
              </mc:Choice>
              <mc:Fallback>
                <p:oleObj name="Equation" r:id="rId8" imgW="2286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371600"/>
                        <a:ext cx="366713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57200" y="3478213"/>
            <a:ext cx="32004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latin typeface="Calibri" panose="020F0502020204030204" pitchFamily="34" charset="0"/>
              </a:rPr>
              <a:t>Str</a:t>
            </a:r>
            <a:r>
              <a:rPr lang="en-US" altLang="en-US" sz="1600" dirty="0">
                <a:latin typeface="Calibri" panose="020F0502020204030204" pitchFamily="34" charset="0"/>
              </a:rPr>
              <a:t> of Juan de Fuca &amp; San Juan Is sites = 1st </a:t>
            </a:r>
            <a:r>
              <a:rPr lang="en-US" altLang="en-US" sz="1600" dirty="0" err="1">
                <a:latin typeface="Calibri" panose="020F0502020204030204" pitchFamily="34" charset="0"/>
              </a:rPr>
              <a:t>subpop</a:t>
            </a:r>
            <a:endParaRPr lang="en-US" altLang="en-US" sz="16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Eastern bays = 2</a:t>
            </a:r>
            <a:r>
              <a:rPr lang="en-US" altLang="en-US" sz="1600" baseline="30000" dirty="0">
                <a:latin typeface="Calibri" panose="020F0502020204030204" pitchFamily="34" charset="0"/>
              </a:rPr>
              <a:t>nd</a:t>
            </a:r>
            <a:endParaRPr lang="en-US" altLang="en-US" sz="160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Hood C. &amp; S. Puget S. = 3</a:t>
            </a:r>
            <a:r>
              <a:rPr lang="en-US" altLang="en-US" sz="1600" baseline="30000" dirty="0">
                <a:latin typeface="Calibri" panose="020F0502020204030204" pitchFamily="34" charset="0"/>
              </a:rPr>
              <a:t>rd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6553200" y="3429000"/>
            <a:ext cx="22987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One Puget Sound population and all sites are sampling it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FF3300"/>
                </a:solidFill>
                <a:latin typeface="Calibri" panose="020F0502020204030204" pitchFamily="34" charset="0"/>
              </a:rPr>
              <a:t>One population</a:t>
            </a:r>
          </a:p>
        </p:txBody>
      </p:sp>
      <p:sp>
        <p:nvSpPr>
          <p:cNvPr id="27656" name="Text Box 9"/>
          <p:cNvSpPr txBox="1">
            <a:spLocks noChangeArrowheads="1"/>
          </p:cNvSpPr>
          <p:nvPr/>
        </p:nvSpPr>
        <p:spPr bwMode="auto">
          <a:xfrm>
            <a:off x="3581400" y="3402013"/>
            <a:ext cx="28956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Strait of Juan de Fuca  =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                     1</a:t>
            </a:r>
            <a:r>
              <a:rPr lang="en-US" altLang="en-US" sz="1600" baseline="30000" dirty="0">
                <a:latin typeface="Calibri" panose="020F0502020204030204" pitchFamily="34" charset="0"/>
              </a:rPr>
              <a:t>st</a:t>
            </a:r>
            <a:r>
              <a:rPr lang="en-US" altLang="en-US" sz="1600" dirty="0">
                <a:latin typeface="Calibri" panose="020F0502020204030204" pitchFamily="34" charset="0"/>
              </a:rPr>
              <a:t> sub pop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San Juan Is sites = 2nd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Eastern bays, Hood Canal &amp; S. Puget Sound = 3</a:t>
            </a:r>
            <a:r>
              <a:rPr lang="en-US" altLang="en-US" sz="1600" baseline="30000" dirty="0">
                <a:latin typeface="Calibri" panose="020F0502020204030204" pitchFamily="34" charset="0"/>
              </a:rPr>
              <a:t>rd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sp>
        <p:nvSpPr>
          <p:cNvPr id="27657" name="Text Box 10"/>
          <p:cNvSpPr txBox="1">
            <a:spLocks noChangeArrowheads="1"/>
          </p:cNvSpPr>
          <p:nvPr/>
        </p:nvSpPr>
        <p:spPr bwMode="auto">
          <a:xfrm>
            <a:off x="685800" y="1497013"/>
            <a:ext cx="835025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Str. JF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San Isl.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E. Bays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P.S.</a:t>
            </a: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endParaRPr lang="en-US" altLang="en-US" sz="140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Hood C.</a:t>
            </a:r>
          </a:p>
        </p:txBody>
      </p:sp>
      <p:pic>
        <p:nvPicPr>
          <p:cNvPr id="27658" name="Picture 1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9" name="Oval 12"/>
          <p:cNvSpPr>
            <a:spLocks noChangeArrowheads="1"/>
          </p:cNvSpPr>
          <p:nvPr/>
        </p:nvSpPr>
        <p:spPr bwMode="auto">
          <a:xfrm>
            <a:off x="1636713" y="5438775"/>
            <a:ext cx="638175" cy="661988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0" name="Oval 13"/>
          <p:cNvSpPr>
            <a:spLocks noChangeArrowheads="1"/>
          </p:cNvSpPr>
          <p:nvPr/>
        </p:nvSpPr>
        <p:spPr bwMode="auto">
          <a:xfrm>
            <a:off x="1219200" y="4572000"/>
            <a:ext cx="762000" cy="814388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1" name="Oval 14"/>
          <p:cNvSpPr>
            <a:spLocks noChangeArrowheads="1"/>
          </p:cNvSpPr>
          <p:nvPr/>
        </p:nvSpPr>
        <p:spPr bwMode="auto">
          <a:xfrm>
            <a:off x="1219200" y="5029200"/>
            <a:ext cx="598488" cy="188913"/>
          </a:xfrm>
          <a:prstGeom prst="ellipse">
            <a:avLst/>
          </a:prstGeom>
          <a:solidFill>
            <a:srgbClr val="FFFF00">
              <a:alpha val="6509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2" name="Oval 15"/>
          <p:cNvSpPr>
            <a:spLocks noChangeArrowheads="1"/>
          </p:cNvSpPr>
          <p:nvPr/>
        </p:nvSpPr>
        <p:spPr bwMode="auto">
          <a:xfrm>
            <a:off x="1752600" y="4800600"/>
            <a:ext cx="158750" cy="284163"/>
          </a:xfrm>
          <a:prstGeom prst="ellipse">
            <a:avLst/>
          </a:prstGeom>
          <a:solidFill>
            <a:srgbClr val="FFFF00">
              <a:alpha val="54117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3" name="Oval 16"/>
          <p:cNvSpPr>
            <a:spLocks noChangeArrowheads="1"/>
          </p:cNvSpPr>
          <p:nvPr/>
        </p:nvSpPr>
        <p:spPr bwMode="auto">
          <a:xfrm rot="2058703">
            <a:off x="17970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4" name="Oval 17"/>
          <p:cNvSpPr>
            <a:spLocks noChangeArrowheads="1"/>
          </p:cNvSpPr>
          <p:nvPr/>
        </p:nvSpPr>
        <p:spPr bwMode="auto">
          <a:xfrm rot="1553838">
            <a:off x="19161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5" name="Oval 18"/>
          <p:cNvSpPr>
            <a:spLocks noChangeArrowheads="1"/>
          </p:cNvSpPr>
          <p:nvPr/>
        </p:nvSpPr>
        <p:spPr bwMode="auto">
          <a:xfrm>
            <a:off x="1981200" y="4724400"/>
            <a:ext cx="120650" cy="568325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6196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pic>
        <p:nvPicPr>
          <p:cNvPr id="27666" name="Picture 2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67" name="Oval 24"/>
          <p:cNvSpPr>
            <a:spLocks noChangeArrowheads="1"/>
          </p:cNvSpPr>
          <p:nvPr/>
        </p:nvSpPr>
        <p:spPr bwMode="auto">
          <a:xfrm rot="-9959628">
            <a:off x="5105400" y="4648200"/>
            <a:ext cx="446088" cy="1452563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8" name="Oval 26"/>
          <p:cNvSpPr>
            <a:spLocks noChangeArrowheads="1"/>
          </p:cNvSpPr>
          <p:nvPr/>
        </p:nvSpPr>
        <p:spPr bwMode="auto">
          <a:xfrm>
            <a:off x="4572000" y="5029200"/>
            <a:ext cx="598488" cy="18891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65097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69" name="Oval 27"/>
          <p:cNvSpPr>
            <a:spLocks noChangeArrowheads="1"/>
          </p:cNvSpPr>
          <p:nvPr/>
        </p:nvSpPr>
        <p:spPr bwMode="auto">
          <a:xfrm>
            <a:off x="5029200" y="4800600"/>
            <a:ext cx="228600" cy="284163"/>
          </a:xfrm>
          <a:prstGeom prst="ellips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>
                    <a:alpha val="54117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0" name="Oval 28"/>
          <p:cNvSpPr>
            <a:spLocks noChangeArrowheads="1"/>
          </p:cNvSpPr>
          <p:nvPr/>
        </p:nvSpPr>
        <p:spPr bwMode="auto">
          <a:xfrm rot="2058703">
            <a:off x="51498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1" name="Oval 29"/>
          <p:cNvSpPr>
            <a:spLocks noChangeArrowheads="1"/>
          </p:cNvSpPr>
          <p:nvPr/>
        </p:nvSpPr>
        <p:spPr bwMode="auto">
          <a:xfrm rot="1553838">
            <a:off x="52689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2" name="Oval 30"/>
          <p:cNvSpPr>
            <a:spLocks noChangeArrowheads="1"/>
          </p:cNvSpPr>
          <p:nvPr/>
        </p:nvSpPr>
        <p:spPr bwMode="auto">
          <a:xfrm>
            <a:off x="5334000" y="4724400"/>
            <a:ext cx="120650" cy="568325"/>
          </a:xfrm>
          <a:prstGeom prst="ellipse">
            <a:avLst/>
          </a:prstGeom>
          <a:solidFill>
            <a:schemeClr val="tx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pic>
        <p:nvPicPr>
          <p:cNvPr id="27673" name="Picture 3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746625"/>
            <a:ext cx="16002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74" name="Oval 32"/>
          <p:cNvSpPr>
            <a:spLocks noChangeArrowheads="1"/>
          </p:cNvSpPr>
          <p:nvPr/>
        </p:nvSpPr>
        <p:spPr bwMode="auto">
          <a:xfrm>
            <a:off x="7162800" y="4648200"/>
            <a:ext cx="1447800" cy="1452563"/>
          </a:xfrm>
          <a:prstGeom prst="ellipse">
            <a:avLst/>
          </a:prstGeom>
          <a:solidFill>
            <a:schemeClr val="bg2">
              <a:alpha val="14117"/>
            </a:schemeClr>
          </a:solidFill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5" name="Oval 33"/>
          <p:cNvSpPr>
            <a:spLocks noChangeArrowheads="1"/>
          </p:cNvSpPr>
          <p:nvPr/>
        </p:nvSpPr>
        <p:spPr bwMode="auto">
          <a:xfrm>
            <a:off x="7239000" y="5029200"/>
            <a:ext cx="598488" cy="188913"/>
          </a:xfrm>
          <a:prstGeom prst="ellipse">
            <a:avLst/>
          </a:prstGeom>
          <a:solidFill>
            <a:schemeClr val="tx1">
              <a:alpha val="6509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6" name="Oval 34"/>
          <p:cNvSpPr>
            <a:spLocks noChangeArrowheads="1"/>
          </p:cNvSpPr>
          <p:nvPr/>
        </p:nvSpPr>
        <p:spPr bwMode="auto">
          <a:xfrm>
            <a:off x="7772400" y="4800600"/>
            <a:ext cx="158750" cy="284163"/>
          </a:xfrm>
          <a:prstGeom prst="ellipse">
            <a:avLst/>
          </a:prstGeom>
          <a:solidFill>
            <a:schemeClr val="tx1">
              <a:alpha val="54117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7" name="Oval 35"/>
          <p:cNvSpPr>
            <a:spLocks noChangeArrowheads="1"/>
          </p:cNvSpPr>
          <p:nvPr/>
        </p:nvSpPr>
        <p:spPr bwMode="auto">
          <a:xfrm rot="2058703">
            <a:off x="7816850" y="5438775"/>
            <a:ext cx="39688" cy="377825"/>
          </a:xfrm>
          <a:prstGeom prst="ellipse">
            <a:avLst/>
          </a:prstGeom>
          <a:solidFill>
            <a:schemeClr val="tx1">
              <a:alpha val="67058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8" name="Oval 36"/>
          <p:cNvSpPr>
            <a:spLocks noChangeArrowheads="1"/>
          </p:cNvSpPr>
          <p:nvPr/>
        </p:nvSpPr>
        <p:spPr bwMode="auto">
          <a:xfrm rot="1553838">
            <a:off x="7935913" y="5484813"/>
            <a:ext cx="160337" cy="568325"/>
          </a:xfrm>
          <a:prstGeom prst="ellipse">
            <a:avLst/>
          </a:prstGeom>
          <a:solidFill>
            <a:schemeClr val="tx1">
              <a:alpha val="67842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27679" name="Oval 37"/>
          <p:cNvSpPr>
            <a:spLocks noChangeArrowheads="1"/>
          </p:cNvSpPr>
          <p:nvPr/>
        </p:nvSpPr>
        <p:spPr bwMode="auto">
          <a:xfrm>
            <a:off x="8001000" y="4724400"/>
            <a:ext cx="120650" cy="568325"/>
          </a:xfrm>
          <a:prstGeom prst="ellipse">
            <a:avLst/>
          </a:prstGeom>
          <a:solidFill>
            <a:schemeClr val="tx1">
              <a:alpha val="6196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81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Other examples</a:t>
            </a: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9" y="2612571"/>
            <a:ext cx="3340859" cy="321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64569" y="1563078"/>
            <a:ext cx="223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multiple station data into a single metric</a:t>
            </a:r>
          </a:p>
        </p:txBody>
      </p:sp>
      <p:pic>
        <p:nvPicPr>
          <p:cNvPr id="142340" name="Picture 4" descr="http://coralreef.noaa.gov/threats/fishing/resources/yllwspt_burd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981" y="2514399"/>
            <a:ext cx="32766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2272" y="1805377"/>
            <a:ext cx="223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individuals measured over time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977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The same model can capture many different underlying population structures and observation structures</a:t>
            </a:r>
          </a:p>
        </p:txBody>
      </p:sp>
      <p:graphicFrame>
        <p:nvGraphicFramePr>
          <p:cNvPr id="2867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708576"/>
              </p:ext>
            </p:extLst>
          </p:nvPr>
        </p:nvGraphicFramePr>
        <p:xfrm>
          <a:off x="1093787" y="2984598"/>
          <a:ext cx="695642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63" name="Equation" r:id="rId4" imgW="2590800" imgH="457200" progId="Equation.3">
                  <p:embed/>
                </p:oleObj>
              </mc:Choice>
              <mc:Fallback>
                <p:oleObj name="Equation" r:id="rId4" imgW="2590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7" y="2984598"/>
                        <a:ext cx="695642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195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419084"/>
            <a:ext cx="8228160" cy="724396"/>
          </a:xfrm>
        </p:spPr>
        <p:txBody>
          <a:bodyPr tIns="12801"/>
          <a:lstStyle/>
          <a:p>
            <a:pPr eaLnBrk="1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 sz="2000" b="1" i="1" dirty="0"/>
              <a:t>Inferring spatial structure from time‐series data: using multivariate state‐space models to detect </a:t>
            </a:r>
            <a:r>
              <a:rPr lang="en-GB" sz="2000" b="1" i="1" dirty="0" err="1"/>
              <a:t>metapopulation</a:t>
            </a:r>
            <a:r>
              <a:rPr lang="en-GB" sz="2000" b="1" i="1" dirty="0"/>
              <a:t> structure of California sea lions in the Gulf of California, Mexico</a:t>
            </a: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92" y="1589858"/>
            <a:ext cx="3066878" cy="33004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115200" y="6205612"/>
            <a:ext cx="6252480" cy="5054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9620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1000" b="1">
                <a:solidFill>
                  <a:srgbClr val="000000"/>
                </a:solidFill>
              </a:rPr>
              <a:t>Journal of Applied Ecology</a:t>
            </a: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  <a:hlinkClick r:id="rId5"/>
              </a:rPr>
              <a:t>Volume 47, Issue 1, </a:t>
            </a:r>
            <a:r>
              <a:rPr lang="en-GB" sz="1000">
                <a:solidFill>
                  <a:srgbClr val="000000"/>
                </a:solidFill>
              </a:rPr>
              <a:t>pages 47-56, 15 DEC 2009 DOI: 10.1111/j.1365-2664.2009.01745.x</a:t>
            </a: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  <a:hlinkClick r:id="rId6"/>
              </a:rPr>
              <a:t>http://onlinelibrary.wiley.com/doi/10.1111/j.1365-2664.2009.01745.x/full#f1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14470" y="4857860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(NOAA, Channel Is)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8731" y="5125278"/>
            <a:ext cx="5121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Hypotheses about the population structure:</a:t>
            </a:r>
          </a:p>
          <a:p>
            <a:r>
              <a:rPr lang="en-US" dirty="0"/>
              <a:t>Diet, Disease, DNA, Distance </a:t>
            </a:r>
          </a:p>
          <a:p>
            <a:r>
              <a:rPr lang="en-US" dirty="0"/>
              <a:t>(2 null models: no structure and fully structured)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68EFF-36C8-2448-A5A1-DE9340ED9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480" y="1639898"/>
            <a:ext cx="497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2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3" y="466530"/>
            <a:ext cx="7858207" cy="538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5411755" y="4086804"/>
            <a:ext cx="559837" cy="2892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6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tx2"/>
                </a:solidFill>
              </a:rPr>
              <a:t>The MARSS manual has two chapters using MARSS models to analyze spatial count data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131" y="1342696"/>
            <a:ext cx="6952593" cy="685800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harbor seal count data from the west coast of the USA</a:t>
            </a:r>
          </a:p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endParaRPr lang="en-US" altLang="en-US" sz="2400" dirty="0"/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75" y="2239425"/>
            <a:ext cx="3061138" cy="349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5" name="Freeform 2"/>
          <p:cNvSpPr>
            <a:spLocks/>
          </p:cNvSpPr>
          <p:nvPr/>
        </p:nvSpPr>
        <p:spPr bwMode="auto">
          <a:xfrm>
            <a:off x="1881188" y="3944938"/>
            <a:ext cx="76200" cy="361950"/>
          </a:xfrm>
          <a:custGeom>
            <a:avLst/>
            <a:gdLst>
              <a:gd name="T0" fmla="*/ 78122 w 75570"/>
              <a:gd name="T1" fmla="*/ 0 h 362737"/>
              <a:gd name="T2" fmla="*/ 46873 w 75570"/>
              <a:gd name="T3" fmla="*/ 37458 h 362737"/>
              <a:gd name="T4" fmla="*/ 39061 w 75570"/>
              <a:gd name="T5" fmla="*/ 59933 h 362737"/>
              <a:gd name="T6" fmla="*/ 31248 w 75570"/>
              <a:gd name="T7" fmla="*/ 142341 h 362737"/>
              <a:gd name="T8" fmla="*/ 7813 w 75570"/>
              <a:gd name="T9" fmla="*/ 187292 h 362737"/>
              <a:gd name="T10" fmla="*/ 0 w 75570"/>
              <a:gd name="T11" fmla="*/ 209767 h 362737"/>
              <a:gd name="T12" fmla="*/ 15624 w 75570"/>
              <a:gd name="T13" fmla="*/ 254717 h 362737"/>
              <a:gd name="T14" fmla="*/ 31248 w 75570"/>
              <a:gd name="T15" fmla="*/ 277191 h 362737"/>
              <a:gd name="T16" fmla="*/ 46873 w 75570"/>
              <a:gd name="T17" fmla="*/ 329633 h 362737"/>
              <a:gd name="T18" fmla="*/ 46873 w 75570"/>
              <a:gd name="T19" fmla="*/ 359599 h 3627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5570" h="362737">
                <a:moveTo>
                  <a:pt x="75570" y="0"/>
                </a:moveTo>
                <a:cubicBezTo>
                  <a:pt x="65494" y="12595"/>
                  <a:pt x="53891" y="24107"/>
                  <a:pt x="45342" y="37785"/>
                </a:cubicBezTo>
                <a:cubicBezTo>
                  <a:pt x="41120" y="44540"/>
                  <a:pt x="38912" y="52570"/>
                  <a:pt x="37785" y="60456"/>
                </a:cubicBezTo>
                <a:cubicBezTo>
                  <a:pt x="33850" y="88000"/>
                  <a:pt x="34163" y="116039"/>
                  <a:pt x="30228" y="143583"/>
                </a:cubicBezTo>
                <a:cubicBezTo>
                  <a:pt x="26429" y="170174"/>
                  <a:pt x="19529" y="164981"/>
                  <a:pt x="7557" y="188926"/>
                </a:cubicBezTo>
                <a:cubicBezTo>
                  <a:pt x="3995" y="196051"/>
                  <a:pt x="2519" y="204040"/>
                  <a:pt x="0" y="211597"/>
                </a:cubicBezTo>
                <a:cubicBezTo>
                  <a:pt x="5038" y="226711"/>
                  <a:pt x="6277" y="243683"/>
                  <a:pt x="15114" y="256939"/>
                </a:cubicBezTo>
                <a:cubicBezTo>
                  <a:pt x="20152" y="264496"/>
                  <a:pt x="26166" y="271486"/>
                  <a:pt x="30228" y="279610"/>
                </a:cubicBezTo>
                <a:cubicBezTo>
                  <a:pt x="34411" y="287975"/>
                  <a:pt x="44535" y="326052"/>
                  <a:pt x="45342" y="332509"/>
                </a:cubicBezTo>
                <a:cubicBezTo>
                  <a:pt x="46592" y="342507"/>
                  <a:pt x="45342" y="352661"/>
                  <a:pt x="45342" y="362737"/>
                </a:cubicBezTo>
              </a:path>
            </a:pathLst>
          </a:custGeom>
          <a:noFill/>
          <a:ln w="4762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http://soundwaves.usgs.gov/2013/02/images/f31a-HoodCanalMap3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8" y="2117232"/>
            <a:ext cx="4007865" cy="401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607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7 in HWS 2014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609600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  <a:defRPr/>
            </a:pPr>
            <a:r>
              <a:rPr lang="en-US" altLang="en-US" dirty="0">
                <a:solidFill>
                  <a:srgbClr val="0000FF"/>
                </a:solidFill>
              </a:rPr>
              <a:t>Chapter 7: Combining multi-site data to estimate regional population trends</a:t>
            </a:r>
          </a:p>
        </p:txBody>
      </p:sp>
      <p:pic>
        <p:nvPicPr>
          <p:cNvPr id="34821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22" y="2485581"/>
            <a:ext cx="2883885" cy="328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55" y="2485581"/>
            <a:ext cx="4035972" cy="347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804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IMG_395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9375"/>
          <a:stretch>
            <a:fillRect/>
          </a:stretch>
        </p:blipFill>
        <p:spPr bwMode="auto">
          <a:xfrm>
            <a:off x="0" y="1111250"/>
            <a:ext cx="9144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3812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Chapter 8 in HWS 2014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4540469" cy="2364828"/>
          </a:xfrm>
        </p:spPr>
        <p:txBody>
          <a:bodyPr/>
          <a:lstStyle/>
          <a:p>
            <a:pPr marL="225425" indent="-225425" eaLnBrk="1" hangingPunct="1">
              <a:lnSpc>
                <a:spcPct val="90000"/>
              </a:lnSpc>
              <a:spcAft>
                <a:spcPct val="20000"/>
              </a:spcAft>
              <a:buFontTx/>
              <a:buNone/>
              <a:defRPr/>
            </a:pPr>
            <a:r>
              <a:rPr lang="en-US" altLang="en-US" dirty="0">
                <a:solidFill>
                  <a:srgbClr val="0000FF"/>
                </a:solidFill>
              </a:rPr>
              <a:t>Identifying spatial structure and covariance in harbor seals on the west coast of the USA</a:t>
            </a:r>
          </a:p>
        </p:txBody>
      </p:sp>
      <p:pic>
        <p:nvPicPr>
          <p:cNvPr id="35845" name="Picture 2" descr="http://www.welt-atlas.de/datenbank/karten/karte-7-246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19" y="1340120"/>
            <a:ext cx="2631281" cy="535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2"/>
          <p:cNvSpPr txBox="1">
            <a:spLocks noChangeArrowheads="1"/>
          </p:cNvSpPr>
          <p:nvPr/>
        </p:nvSpPr>
        <p:spPr bwMode="auto">
          <a:xfrm>
            <a:off x="4167187" y="4425950"/>
            <a:ext cx="1004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2000km</a:t>
            </a:r>
          </a:p>
        </p:txBody>
      </p:sp>
      <p:cxnSp>
        <p:nvCxnSpPr>
          <p:cNvPr id="35847" name="Straight Arrow Connector 4"/>
          <p:cNvCxnSpPr>
            <a:cxnSpLocks noChangeShapeType="1"/>
          </p:cNvCxnSpPr>
          <p:nvPr/>
        </p:nvCxnSpPr>
        <p:spPr bwMode="auto">
          <a:xfrm flipV="1">
            <a:off x="5510048" y="2667000"/>
            <a:ext cx="0" cy="3886200"/>
          </a:xfrm>
          <a:prstGeom prst="straightConnector1">
            <a:avLst/>
          </a:prstGeom>
          <a:noFill/>
          <a:ln w="31750" algn="ctr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917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Shortcut for the Z matrix</a:t>
            </a:r>
          </a:p>
        </p:txBody>
      </p:sp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4706938" y="5408613"/>
            <a:ext cx="1017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4714875" y="2362200"/>
          <a:ext cx="1381125" cy="293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8" name="Equation" r:id="rId3" imgW="1181100" imgH="2514600" progId="Equation.3">
                  <p:embed/>
                </p:oleObj>
              </mc:Choice>
              <mc:Fallback>
                <p:oleObj name="Equation" r:id="rId3" imgW="1181100" imgH="2514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2362200"/>
                        <a:ext cx="1381125" cy="293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6338888" y="3549650"/>
            <a:ext cx="2497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+ a + v</a:t>
            </a:r>
          </a:p>
        </p:txBody>
      </p:sp>
      <p:sp>
        <p:nvSpPr>
          <p:cNvPr id="37894" name="TextBox 8"/>
          <p:cNvSpPr txBox="1">
            <a:spLocks noChangeArrowheads="1"/>
          </p:cNvSpPr>
          <p:nvPr/>
        </p:nvSpPr>
        <p:spPr bwMode="auto">
          <a:xfrm>
            <a:off x="1341438" y="3549650"/>
            <a:ext cx="441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count                                    =</a:t>
            </a:r>
          </a:p>
        </p:txBody>
      </p:sp>
      <p:pic>
        <p:nvPicPr>
          <p:cNvPr id="3789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435100"/>
            <a:ext cx="21240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Box 1"/>
          <p:cNvSpPr txBox="1">
            <a:spLocks noChangeArrowheads="1"/>
          </p:cNvSpPr>
          <p:nvPr/>
        </p:nvSpPr>
        <p:spPr bwMode="auto">
          <a:xfrm>
            <a:off x="609600" y="6140450"/>
            <a:ext cx="7431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factor(c(“or.wa”,”or.wa,”ps”,”ps”,”ps”,”ps”,”ca”,”ca”,”or.wa”,”or.wa”,”ps”))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76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  <a:latin typeface="+mn-lt"/>
              </a:rPr>
              <a:t>Imagine we have 3 sampling locations for a population</a:t>
            </a:r>
          </a:p>
        </p:txBody>
      </p:sp>
      <p:sp>
        <p:nvSpPr>
          <p:cNvPr id="6147" name="Oval 4"/>
          <p:cNvSpPr>
            <a:spLocks noChangeArrowheads="1"/>
          </p:cNvSpPr>
          <p:nvPr/>
        </p:nvSpPr>
        <p:spPr bwMode="auto">
          <a:xfrm>
            <a:off x="1295400" y="1676400"/>
            <a:ext cx="6248400" cy="45720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48" name="Oval 5"/>
          <p:cNvSpPr>
            <a:spLocks noChangeArrowheads="1"/>
          </p:cNvSpPr>
          <p:nvPr/>
        </p:nvSpPr>
        <p:spPr bwMode="auto">
          <a:xfrm>
            <a:off x="2590800" y="2982913"/>
            <a:ext cx="990600" cy="76200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49" name="Oval 6"/>
          <p:cNvSpPr>
            <a:spLocks noChangeArrowheads="1"/>
          </p:cNvSpPr>
          <p:nvPr/>
        </p:nvSpPr>
        <p:spPr bwMode="auto">
          <a:xfrm>
            <a:off x="4076700" y="4049713"/>
            <a:ext cx="1333500" cy="1295400"/>
          </a:xfrm>
          <a:prstGeom prst="ellipse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50" name="Oval 7"/>
          <p:cNvSpPr>
            <a:spLocks noChangeArrowheads="1"/>
          </p:cNvSpPr>
          <p:nvPr/>
        </p:nvSpPr>
        <p:spPr bwMode="auto">
          <a:xfrm>
            <a:off x="4922838" y="2335213"/>
            <a:ext cx="487362" cy="495300"/>
          </a:xfrm>
          <a:prstGeom prst="ellipse">
            <a:avLst/>
          </a:prstGeom>
          <a:pattFill prst="pct50">
            <a:fgClr>
              <a:srgbClr val="FF0000"/>
            </a:fgClr>
            <a:bgClr>
              <a:schemeClr val="bg1"/>
            </a:bgClr>
          </a:patt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2328863" y="2266950"/>
            <a:ext cx="174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mark-recapture</a:t>
            </a:r>
          </a:p>
        </p:txBody>
      </p:sp>
      <p:sp>
        <p:nvSpPr>
          <p:cNvPr id="6152" name="TextBox 9"/>
          <p:cNvSpPr txBox="1">
            <a:spLocks noChangeArrowheads="1"/>
          </p:cNvSpPr>
          <p:nvPr/>
        </p:nvSpPr>
        <p:spPr bwMode="auto">
          <a:xfrm>
            <a:off x="3170238" y="5283200"/>
            <a:ext cx="1749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mark-recapture</a:t>
            </a:r>
          </a:p>
        </p:txBody>
      </p:sp>
      <p:sp>
        <p:nvSpPr>
          <p:cNvPr id="6153" name="TextBox 10"/>
          <p:cNvSpPr txBox="1">
            <a:spLocks noChangeArrowheads="1"/>
          </p:cNvSpPr>
          <p:nvPr/>
        </p:nvSpPr>
        <p:spPr bwMode="auto">
          <a:xfrm>
            <a:off x="5167313" y="2797175"/>
            <a:ext cx="1428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Location 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line transect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15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Mathematically we can write</a:t>
            </a:r>
          </a:p>
        </p:txBody>
      </p:sp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609600" y="5943600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8196" name="TextBox 12"/>
          <p:cNvSpPr txBox="1">
            <a:spLocks noChangeArrowheads="1"/>
          </p:cNvSpPr>
          <p:nvPr/>
        </p:nvSpPr>
        <p:spPr bwMode="auto">
          <a:xfrm>
            <a:off x="2389188" y="5803900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8197" name="TextBox 14"/>
          <p:cNvSpPr txBox="1">
            <a:spLocks noChangeArrowheads="1"/>
          </p:cNvSpPr>
          <p:nvPr/>
        </p:nvSpPr>
        <p:spPr bwMode="auto">
          <a:xfrm>
            <a:off x="6629400" y="60817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8198" name="Object 1"/>
          <p:cNvGraphicFramePr>
            <a:graphicFrameLocks noChangeAspect="1"/>
          </p:cNvGraphicFramePr>
          <p:nvPr/>
        </p:nvGraphicFramePr>
        <p:xfrm>
          <a:off x="990600" y="1781175"/>
          <a:ext cx="7519988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8" name="Equation" r:id="rId3" imgW="1816100" imgH="965200" progId="Equation.3">
                  <p:embed/>
                </p:oleObj>
              </mc:Choice>
              <mc:Fallback>
                <p:oleObj name="Equation" r:id="rId3" imgW="18161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81175"/>
                        <a:ext cx="7519988" cy="399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82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87848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2"/>
                </a:solidFill>
              </a:rPr>
              <a:t>The observation part can be rewritten</a:t>
            </a:r>
          </a:p>
        </p:txBody>
      </p:sp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762000" y="52085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9220" name="TextBox 11"/>
          <p:cNvSpPr txBox="1">
            <a:spLocks noChangeArrowheads="1"/>
          </p:cNvSpPr>
          <p:nvPr/>
        </p:nvSpPr>
        <p:spPr bwMode="auto">
          <a:xfrm>
            <a:off x="2895600" y="52054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sp>
        <p:nvSpPr>
          <p:cNvPr id="9221" name="TextBox 12"/>
          <p:cNvSpPr txBox="1">
            <a:spLocks noChangeArrowheads="1"/>
          </p:cNvSpPr>
          <p:nvPr/>
        </p:nvSpPr>
        <p:spPr bwMode="auto">
          <a:xfrm>
            <a:off x="4038600" y="4943475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9222" name="TextBox 13"/>
          <p:cNvSpPr txBox="1">
            <a:spLocks noChangeArrowheads="1"/>
          </p:cNvSpPr>
          <p:nvPr/>
        </p:nvSpPr>
        <p:spPr bwMode="auto">
          <a:xfrm>
            <a:off x="6019800" y="5232400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bias</a:t>
            </a:r>
          </a:p>
        </p:txBody>
      </p:sp>
      <p:sp>
        <p:nvSpPr>
          <p:cNvPr id="9223" name="TextBox 14"/>
          <p:cNvSpPr txBox="1">
            <a:spLocks noChangeArrowheads="1"/>
          </p:cNvSpPr>
          <p:nvPr/>
        </p:nvSpPr>
        <p:spPr bwMode="auto">
          <a:xfrm>
            <a:off x="7467600" y="5265738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9224" name="Object 1"/>
          <p:cNvGraphicFramePr>
            <a:graphicFrameLocks noChangeAspect="1"/>
          </p:cNvGraphicFramePr>
          <p:nvPr/>
        </p:nvGraphicFramePr>
        <p:xfrm>
          <a:off x="1462088" y="1944688"/>
          <a:ext cx="6888162" cy="294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12" name="Equation" r:id="rId3" imgW="1663700" imgH="711200" progId="Equation.3">
                  <p:embed/>
                </p:oleObj>
              </mc:Choice>
              <mc:Fallback>
                <p:oleObj name="Equation" r:id="rId3" imgW="16637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1944688"/>
                        <a:ext cx="6888162" cy="294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Oval 1"/>
          <p:cNvSpPr>
            <a:spLocks noChangeArrowheads="1"/>
          </p:cNvSpPr>
          <p:nvPr/>
        </p:nvSpPr>
        <p:spPr bwMode="auto">
          <a:xfrm>
            <a:off x="5562600" y="2133600"/>
            <a:ext cx="762000" cy="762000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Arial" charset="0"/>
            </a:endParaRPr>
          </a:p>
        </p:txBody>
      </p:sp>
      <p:sp>
        <p:nvSpPr>
          <p:cNvPr id="9226" name="TextBox 2"/>
          <p:cNvSpPr txBox="1">
            <a:spLocks noChangeArrowheads="1"/>
          </p:cNvSpPr>
          <p:nvPr/>
        </p:nvSpPr>
        <p:spPr bwMode="auto">
          <a:xfrm>
            <a:off x="4938713" y="1290638"/>
            <a:ext cx="372416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We need to fix one of the a’s.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 Traditionally we fix to the first to 0.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72596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52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The model with one a fixed to zero</a:t>
            </a:r>
          </a:p>
        </p:txBody>
      </p:sp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762000" y="5208588"/>
            <a:ext cx="1676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observations</a:t>
            </a:r>
          </a:p>
        </p:txBody>
      </p:sp>
      <p:sp>
        <p:nvSpPr>
          <p:cNvPr id="10244" name="TextBox 11"/>
          <p:cNvSpPr txBox="1">
            <a:spLocks noChangeArrowheads="1"/>
          </p:cNvSpPr>
          <p:nvPr/>
        </p:nvSpPr>
        <p:spPr bwMode="auto">
          <a:xfrm>
            <a:off x="2895600" y="5205413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Z matrix</a:t>
            </a:r>
          </a:p>
        </p:txBody>
      </p:sp>
      <p:sp>
        <p:nvSpPr>
          <p:cNvPr id="10245" name="TextBox 12"/>
          <p:cNvSpPr txBox="1">
            <a:spLocks noChangeArrowheads="1"/>
          </p:cNvSpPr>
          <p:nvPr/>
        </p:nvSpPr>
        <p:spPr bwMode="auto">
          <a:xfrm>
            <a:off x="4038600" y="4943475"/>
            <a:ext cx="167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population size</a:t>
            </a:r>
          </a:p>
        </p:txBody>
      </p:sp>
      <p:sp>
        <p:nvSpPr>
          <p:cNvPr id="10246" name="TextBox 13"/>
          <p:cNvSpPr txBox="1">
            <a:spLocks noChangeArrowheads="1"/>
          </p:cNvSpPr>
          <p:nvPr/>
        </p:nvSpPr>
        <p:spPr bwMode="auto">
          <a:xfrm>
            <a:off x="6019800" y="5232400"/>
            <a:ext cx="1066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bias</a:t>
            </a:r>
          </a:p>
        </p:txBody>
      </p:sp>
      <p:sp>
        <p:nvSpPr>
          <p:cNvPr id="10247" name="TextBox 14"/>
          <p:cNvSpPr txBox="1">
            <a:spLocks noChangeArrowheads="1"/>
          </p:cNvSpPr>
          <p:nvPr/>
        </p:nvSpPr>
        <p:spPr bwMode="auto">
          <a:xfrm>
            <a:off x="7467600" y="5265738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noise</a:t>
            </a:r>
          </a:p>
        </p:txBody>
      </p:sp>
      <p:graphicFrame>
        <p:nvGraphicFramePr>
          <p:cNvPr id="10248" name="Object 1"/>
          <p:cNvGraphicFramePr>
            <a:graphicFrameLocks noChangeAspect="1"/>
          </p:cNvGraphicFramePr>
          <p:nvPr/>
        </p:nvGraphicFramePr>
        <p:xfrm>
          <a:off x="1462088" y="1944688"/>
          <a:ext cx="6888162" cy="294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6" name="Equation" r:id="rId3" imgW="1663700" imgH="711200" progId="Equation.3">
                  <p:embed/>
                </p:oleObj>
              </mc:Choice>
              <mc:Fallback>
                <p:oleObj name="Equation" r:id="rId3" imgW="16637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1944688"/>
                        <a:ext cx="6888162" cy="294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30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tx2"/>
                </a:solidFill>
              </a:rPr>
              <a:t>The observation errors are multivariate.</a:t>
            </a:r>
            <a:br>
              <a:rPr lang="en-US" altLang="en-US" sz="2800" dirty="0">
                <a:solidFill>
                  <a:schemeClr val="tx2"/>
                </a:solidFill>
              </a:rPr>
            </a:br>
            <a:r>
              <a:rPr lang="en-US" altLang="en-US" sz="2800" dirty="0">
                <a:solidFill>
                  <a:schemeClr val="tx2"/>
                </a:solidFill>
              </a:rPr>
              <a:t>For now, let’s assume Normality</a:t>
            </a:r>
          </a:p>
        </p:txBody>
      </p:sp>
      <p:graphicFrame>
        <p:nvGraphicFramePr>
          <p:cNvPr id="1126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863600" y="2743200"/>
          <a:ext cx="6884988" cy="24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0" name="Equation" r:id="rId4" imgW="2171700" imgH="762000" progId="Equation.3">
                  <p:embed/>
                </p:oleObj>
              </mc:Choice>
              <mc:Fallback>
                <p:oleObj name="Equation" r:id="rId4" imgW="21717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2743200"/>
                        <a:ext cx="6884988" cy="241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1143000" y="1362075"/>
            <a:ext cx="6324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The variance-covariance matrix tells you how the observation errors are related.  Are they independent? Or do they </a:t>
            </a:r>
            <a:r>
              <a:rPr lang="en-US" altLang="en-US" sz="1800" dirty="0" err="1">
                <a:latin typeface="Arial" charset="0"/>
              </a:rPr>
              <a:t>covary</a:t>
            </a:r>
            <a:r>
              <a:rPr lang="en-US" altLang="en-US" sz="1800" dirty="0">
                <a:latin typeface="Arial" charset="0"/>
              </a:rPr>
              <a:t>?  Do have the same variance or difference variances?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73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2"/>
                </a:solidFill>
              </a:rPr>
              <a:t>Example observation error </a:t>
            </a:r>
            <a:r>
              <a:rPr lang="en-US" altLang="en-US" sz="3600" dirty="0" err="1">
                <a:solidFill>
                  <a:schemeClr val="tx2"/>
                </a:solidFill>
              </a:rPr>
              <a:t>var-cov</a:t>
            </a:r>
            <a:r>
              <a:rPr lang="en-US" altLang="en-US" sz="3600" dirty="0">
                <a:solidFill>
                  <a:schemeClr val="tx2"/>
                </a:solidFill>
              </a:rPr>
              <a:t> matrices</a:t>
            </a:r>
          </a:p>
        </p:txBody>
      </p:sp>
      <p:graphicFrame>
        <p:nvGraphicFramePr>
          <p:cNvPr id="1229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595313" y="1371600"/>
          <a:ext cx="2771775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6" name="Equation" r:id="rId4" imgW="1092200" imgH="736600" progId="Equation.3">
                  <p:embed/>
                </p:oleObj>
              </mc:Choice>
              <mc:Fallback>
                <p:oleObj name="Equation" r:id="rId4" imgW="10922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1371600"/>
                        <a:ext cx="2771775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64213" y="3954463"/>
          <a:ext cx="2311400" cy="183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7" name="Equation" r:id="rId6" imgW="927100" imgH="736600" progId="Equation.3">
                  <p:embed/>
                </p:oleObj>
              </mc:Choice>
              <mc:Fallback>
                <p:oleObj name="Equation" r:id="rId6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4213" y="3954463"/>
                        <a:ext cx="2311400" cy="183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863600" y="3886200"/>
          <a:ext cx="2366963" cy="188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8" name="Equation" r:id="rId8" imgW="927100" imgH="736600" progId="Equation.3">
                  <p:embed/>
                </p:oleObj>
              </mc:Choice>
              <mc:Fallback>
                <p:oleObj name="Equation" r:id="rId8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3886200"/>
                        <a:ext cx="2366963" cy="188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11"/>
          <p:cNvSpPr txBox="1">
            <a:spLocks noChangeArrowheads="1"/>
          </p:cNvSpPr>
          <p:nvPr/>
        </p:nvSpPr>
        <p:spPr bwMode="auto">
          <a:xfrm>
            <a:off x="1212850" y="3303588"/>
            <a:ext cx="15299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unconstrained</a:t>
            </a:r>
          </a:p>
        </p:txBody>
      </p:sp>
      <p:sp>
        <p:nvSpPr>
          <p:cNvPr id="12295" name="Text Box 12"/>
          <p:cNvSpPr txBox="1">
            <a:spLocks noChangeArrowheads="1"/>
          </p:cNvSpPr>
          <p:nvPr/>
        </p:nvSpPr>
        <p:spPr bwMode="auto">
          <a:xfrm>
            <a:off x="627063" y="5797550"/>
            <a:ext cx="26812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unique variances and uncorrelated errors</a:t>
            </a:r>
          </a:p>
        </p:txBody>
      </p:sp>
      <p:sp>
        <p:nvSpPr>
          <p:cNvPr id="12296" name="Text Box 13"/>
          <p:cNvSpPr txBox="1">
            <a:spLocks noChangeArrowheads="1"/>
          </p:cNvSpPr>
          <p:nvPr/>
        </p:nvSpPr>
        <p:spPr bwMode="auto">
          <a:xfrm>
            <a:off x="5243513" y="5797550"/>
            <a:ext cx="34290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identical variances and uncorrelated errors</a:t>
            </a:r>
          </a:p>
        </p:txBody>
      </p:sp>
      <p:sp>
        <p:nvSpPr>
          <p:cNvPr id="12297" name="Text Box 14"/>
          <p:cNvSpPr txBox="1">
            <a:spLocks noChangeArrowheads="1"/>
          </p:cNvSpPr>
          <p:nvPr/>
        </p:nvSpPr>
        <p:spPr bwMode="auto">
          <a:xfrm>
            <a:off x="3981450" y="4572000"/>
            <a:ext cx="9845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3300"/>
                </a:solidFill>
                <a:latin typeface="Calibri" panose="020F0502020204030204" pitchFamily="34" charset="0"/>
              </a:rPr>
              <a:t>diagonal</a:t>
            </a:r>
          </a:p>
        </p:txBody>
      </p:sp>
      <p:sp>
        <p:nvSpPr>
          <p:cNvPr id="4" name="Multiply 3"/>
          <p:cNvSpPr/>
          <p:nvPr/>
        </p:nvSpPr>
        <p:spPr bwMode="auto">
          <a:xfrm>
            <a:off x="1052513" y="1531938"/>
            <a:ext cx="1828800" cy="1524000"/>
          </a:xfrm>
          <a:prstGeom prst="mathMultiply">
            <a:avLst/>
          </a:prstGeom>
          <a:solidFill>
            <a:srgbClr val="FF0000">
              <a:alpha val="4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12299" name="Object 3"/>
          <p:cNvGraphicFramePr>
            <a:graphicFrameLocks noChangeAspect="1"/>
          </p:cNvGraphicFramePr>
          <p:nvPr/>
        </p:nvGraphicFramePr>
        <p:xfrm>
          <a:off x="5783263" y="1435100"/>
          <a:ext cx="2351087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9" name="Equation" r:id="rId10" imgW="927100" imgH="736600" progId="Equation.3">
                  <p:embed/>
                </p:oleObj>
              </mc:Choice>
              <mc:Fallback>
                <p:oleObj name="Equation" r:id="rId10" imgW="9271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3" y="1435100"/>
                        <a:ext cx="2351087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0" name="Text Box 11"/>
          <p:cNvSpPr txBox="1">
            <a:spLocks noChangeArrowheads="1"/>
          </p:cNvSpPr>
          <p:nvPr/>
        </p:nvSpPr>
        <p:spPr bwMode="auto">
          <a:xfrm>
            <a:off x="6191250" y="3367088"/>
            <a:ext cx="15584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spcBef>
                <a:spcPct val="20000"/>
              </a:spcBef>
              <a:buChar char="o"/>
              <a:defRPr sz="28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“equal </a:t>
            </a:r>
            <a:r>
              <a:rPr lang="en-US" altLang="en-US" sz="1800" dirty="0" err="1">
                <a:latin typeface="Calibri" panose="020F0502020204030204" pitchFamily="34" charset="0"/>
              </a:rPr>
              <a:t>varcov</a:t>
            </a:r>
            <a:r>
              <a:rPr lang="en-US" altLang="en-US" sz="1800" dirty="0"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3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40538</TotalTime>
  <Words>1826</Words>
  <Application>Microsoft Macintosh PowerPoint</Application>
  <PresentationFormat>On-screen Show (4:3)</PresentationFormat>
  <Paragraphs>262</Paragraphs>
  <Slides>36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Courier</vt:lpstr>
      <vt:lpstr>Times New Roman</vt:lpstr>
      <vt:lpstr>Wingdings</vt:lpstr>
      <vt:lpstr>Office Theme</vt:lpstr>
      <vt:lpstr>Equation</vt:lpstr>
      <vt:lpstr>Introduction to multivariate state-space models</vt:lpstr>
      <vt:lpstr>Topics</vt:lpstr>
      <vt:lpstr>Other examples</vt:lpstr>
      <vt:lpstr>Imagine we have 3 sampling locations for a population</vt:lpstr>
      <vt:lpstr>Mathematically we can write</vt:lpstr>
      <vt:lpstr>The observation part can be rewritten</vt:lpstr>
      <vt:lpstr>The model with one a fixed to zero</vt:lpstr>
      <vt:lpstr>The observation errors are multivariate. For now, let’s assume Normality</vt:lpstr>
      <vt:lpstr>Example observation error var-cov matrices</vt:lpstr>
      <vt:lpstr>Example of errors coming from these variance-covariance matrices</vt:lpstr>
      <vt:lpstr>Fitting MARSS models using the MARSS R Package</vt:lpstr>
      <vt:lpstr>MARSS R Package Model Syntax</vt:lpstr>
      <vt:lpstr>PowerPoint Presentation</vt:lpstr>
      <vt:lpstr>PowerPoint Presentation</vt:lpstr>
      <vt:lpstr>Some short examples</vt:lpstr>
      <vt:lpstr>An example: modeling the population dynamics of harbor seals in Puget Sound, WA</vt:lpstr>
      <vt:lpstr>PowerPoint Presentation</vt:lpstr>
      <vt:lpstr>PowerPoint Presentation</vt:lpstr>
      <vt:lpstr>A multivariate model for the population (not the observations but the actual population)</vt:lpstr>
      <vt:lpstr>The population model in matrix form</vt:lpstr>
      <vt:lpstr>The mean population growth rates (u) can have spatial structure</vt:lpstr>
      <vt:lpstr>The process error var-cov matrix can have structure: wt ~MVN(0,Q)</vt:lpstr>
      <vt:lpstr>PowerPoint Presentation</vt:lpstr>
      <vt:lpstr>We observe our subpopulations and those observations have error</vt:lpstr>
      <vt:lpstr>The obs. err. model specifies  how the observed time series are related to the true subpopulation sizes</vt:lpstr>
      <vt:lpstr>The observation model</vt:lpstr>
      <vt:lpstr>The observation errors have a var-cov matrix</vt:lpstr>
      <vt:lpstr>The harbor seal multivariate state-space model in matrix form</vt:lpstr>
      <vt:lpstr>Instead of N, S, Str. J subpopulations, we could have other combinations and numbers of subpopulations</vt:lpstr>
      <vt:lpstr>The same model can capture many different underlying population structures and observation structures</vt:lpstr>
      <vt:lpstr>Inferring spatial structure from time‐series data: using multivariate state‐space models to detect metapopulation structure of California sea lions in the Gulf of California, Mexico</vt:lpstr>
      <vt:lpstr>PowerPoint Presentation</vt:lpstr>
      <vt:lpstr>The MARSS manual has two chapters using MARSS models to analyze spatial count data</vt:lpstr>
      <vt:lpstr>Chapter 7 in HWS 2014 </vt:lpstr>
      <vt:lpstr>Chapter 8 in HWS 2014</vt:lpstr>
      <vt:lpstr>Shortcut for the Z matrix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>Eli.Holmes</dc:creator>
  <cp:lastModifiedBy>Eli Holmes</cp:lastModifiedBy>
  <cp:revision>1630</cp:revision>
  <cp:lastPrinted>2019-01-24T17:00:00Z</cp:lastPrinted>
  <dcterms:created xsi:type="dcterms:W3CDTF">2011-05-03T16:22:23Z</dcterms:created>
  <dcterms:modified xsi:type="dcterms:W3CDTF">2021-01-21T18:05:28Z</dcterms:modified>
</cp:coreProperties>
</file>